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80" r:id="rId9"/>
    <p:sldId id="264" r:id="rId10"/>
    <p:sldId id="265" r:id="rId11"/>
    <p:sldId id="266" r:id="rId12"/>
    <p:sldId id="267" r:id="rId13"/>
    <p:sldId id="281" r:id="rId14"/>
    <p:sldId id="271" r:id="rId15"/>
    <p:sldId id="283" r:id="rId16"/>
    <p:sldId id="277" r:id="rId17"/>
    <p:sldId id="278" r:id="rId18"/>
    <p:sldId id="282" r:id="rId19"/>
    <p:sldId id="279" r:id="rId2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05" d="100"/>
          <a:sy n="105" d="100"/>
        </p:scale>
        <p:origin x="120"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80537A-52CB-4759-B96A-D8A0C1929AF4}" type="datetimeFigureOut">
              <a:rPr lang="en-US" smtClean="0"/>
              <a:t>5/15/2024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6CA7BB-401A-4874-88D3-7A1B4EE7C3B6}"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2738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80537A-52CB-4759-B96A-D8A0C1929AF4}" type="datetimeFigureOut">
              <a:rPr lang="en-US" smtClean="0"/>
              <a:t>5/15/2024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6CA7BB-401A-4874-88D3-7A1B4EE7C3B6}" type="slidenum">
              <a:rPr lang="en-US" smtClean="0"/>
              <a:t>‹#›</a:t>
            </a:fld>
            <a:endParaRPr lang="en-US" dirty="0"/>
          </a:p>
        </p:txBody>
      </p:sp>
    </p:spTree>
    <p:extLst>
      <p:ext uri="{BB962C8B-B14F-4D97-AF65-F5344CB8AC3E}">
        <p14:creationId xmlns:p14="http://schemas.microsoft.com/office/powerpoint/2010/main" val="182897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80537A-52CB-4759-B96A-D8A0C1929AF4}" type="datetimeFigureOut">
              <a:rPr lang="en-US" smtClean="0"/>
              <a:t>5/15/2024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6CA7BB-401A-4874-88D3-7A1B4EE7C3B6}"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7777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80537A-52CB-4759-B96A-D8A0C1929AF4}" type="datetimeFigureOut">
              <a:rPr lang="en-US" smtClean="0"/>
              <a:t>5/15/2024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6CA7BB-401A-4874-88D3-7A1B4EE7C3B6}" type="slidenum">
              <a:rPr lang="en-US" smtClean="0"/>
              <a:t>‹#›</a:t>
            </a:fld>
            <a:endParaRPr lang="en-US" dirty="0"/>
          </a:p>
        </p:txBody>
      </p:sp>
    </p:spTree>
    <p:extLst>
      <p:ext uri="{BB962C8B-B14F-4D97-AF65-F5344CB8AC3E}">
        <p14:creationId xmlns:p14="http://schemas.microsoft.com/office/powerpoint/2010/main" val="3489176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80537A-52CB-4759-B96A-D8A0C1929AF4}" type="datetimeFigureOut">
              <a:rPr lang="en-US" smtClean="0"/>
              <a:t>5/15/2024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46CA7BB-401A-4874-88D3-7A1B4EE7C3B6}" type="slidenum">
              <a:rPr lang="en-US" smtClean="0"/>
              <a:t>‹#›</a:t>
            </a:fld>
            <a:endParaRPr lang="en-US" dirty="0"/>
          </a:p>
        </p:txBody>
      </p:sp>
    </p:spTree>
    <p:extLst>
      <p:ext uri="{BB962C8B-B14F-4D97-AF65-F5344CB8AC3E}">
        <p14:creationId xmlns:p14="http://schemas.microsoft.com/office/powerpoint/2010/main" val="2632161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80537A-52CB-4759-B96A-D8A0C1929AF4}" type="datetimeFigureOut">
              <a:rPr lang="en-US" smtClean="0"/>
              <a:t>5/15/2024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46CA7BB-401A-4874-88D3-7A1B4EE7C3B6}" type="slidenum">
              <a:rPr lang="en-US" smtClean="0"/>
              <a:t>‹#›</a:t>
            </a:fld>
            <a:endParaRPr lang="en-US" dirty="0"/>
          </a:p>
        </p:txBody>
      </p:sp>
    </p:spTree>
    <p:extLst>
      <p:ext uri="{BB962C8B-B14F-4D97-AF65-F5344CB8AC3E}">
        <p14:creationId xmlns:p14="http://schemas.microsoft.com/office/powerpoint/2010/main" val="2221560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D80537A-52CB-4759-B96A-D8A0C1929AF4}" type="datetimeFigureOut">
              <a:rPr lang="en-US" smtClean="0"/>
              <a:t>5/15/2024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746CA7BB-401A-4874-88D3-7A1B4EE7C3B6}" type="slidenum">
              <a:rPr lang="en-US" smtClean="0"/>
              <a:t>‹#›</a:t>
            </a:fld>
            <a:endParaRPr lang="en-US" dirty="0"/>
          </a:p>
        </p:txBody>
      </p:sp>
    </p:spTree>
    <p:extLst>
      <p:ext uri="{BB962C8B-B14F-4D97-AF65-F5344CB8AC3E}">
        <p14:creationId xmlns:p14="http://schemas.microsoft.com/office/powerpoint/2010/main" val="3703035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D80537A-52CB-4759-B96A-D8A0C1929AF4}" type="datetimeFigureOut">
              <a:rPr lang="en-US" smtClean="0"/>
              <a:t>5/15/2024</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46CA7BB-401A-4874-88D3-7A1B4EE7C3B6}" type="slidenum">
              <a:rPr lang="en-US" smtClean="0"/>
              <a:t>‹#›</a:t>
            </a:fld>
            <a:endParaRPr lang="en-US" dirty="0"/>
          </a:p>
        </p:txBody>
      </p:sp>
    </p:spTree>
    <p:extLst>
      <p:ext uri="{BB962C8B-B14F-4D97-AF65-F5344CB8AC3E}">
        <p14:creationId xmlns:p14="http://schemas.microsoft.com/office/powerpoint/2010/main" val="3797389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80537A-52CB-4759-B96A-D8A0C1929AF4}" type="datetimeFigureOut">
              <a:rPr lang="en-US" smtClean="0"/>
              <a:t>5/15/2024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6CA7BB-401A-4874-88D3-7A1B4EE7C3B6}" type="slidenum">
              <a:rPr lang="en-US" smtClean="0"/>
              <a:t>‹#›</a:t>
            </a:fld>
            <a:endParaRPr lang="en-US" dirty="0"/>
          </a:p>
        </p:txBody>
      </p:sp>
    </p:spTree>
    <p:extLst>
      <p:ext uri="{BB962C8B-B14F-4D97-AF65-F5344CB8AC3E}">
        <p14:creationId xmlns:p14="http://schemas.microsoft.com/office/powerpoint/2010/main" val="1261595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80537A-52CB-4759-B96A-D8A0C1929AF4}" type="datetimeFigureOut">
              <a:rPr lang="en-US" smtClean="0"/>
              <a:t>5/15/2024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6CA7BB-401A-4874-88D3-7A1B4EE7C3B6}" type="slidenum">
              <a:rPr lang="en-US" smtClean="0"/>
              <a:t>‹#›</a:t>
            </a:fld>
            <a:endParaRPr lang="en-US" dirty="0"/>
          </a:p>
        </p:txBody>
      </p:sp>
    </p:spTree>
    <p:extLst>
      <p:ext uri="{BB962C8B-B14F-4D97-AF65-F5344CB8AC3E}">
        <p14:creationId xmlns:p14="http://schemas.microsoft.com/office/powerpoint/2010/main" val="649732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80537A-52CB-4759-B96A-D8A0C1929AF4}" type="datetimeFigureOut">
              <a:rPr lang="en-US" smtClean="0"/>
              <a:t>5/15/2024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6CA7BB-401A-4874-88D3-7A1B4EE7C3B6}" type="slidenum">
              <a:rPr lang="en-US" smtClean="0"/>
              <a:t>‹#›</a:t>
            </a:fld>
            <a:endParaRPr lang="en-US" dirty="0"/>
          </a:p>
        </p:txBody>
      </p:sp>
    </p:spTree>
    <p:extLst>
      <p:ext uri="{BB962C8B-B14F-4D97-AF65-F5344CB8AC3E}">
        <p14:creationId xmlns:p14="http://schemas.microsoft.com/office/powerpoint/2010/main" val="3757975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D80537A-52CB-4759-B96A-D8A0C1929AF4}" type="datetimeFigureOut">
              <a:rPr lang="en-US" smtClean="0"/>
              <a:t>5/15/2024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46CA7BB-401A-4874-88D3-7A1B4EE7C3B6}"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2633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fafsa.go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nsula.edu/financialaid"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nsufinaid@nsula.edu" TargetMode="External"/><Relationship Id="rId2" Type="http://schemas.openxmlformats.org/officeDocument/2006/relationships/hyperlink" Target="http://www.nsula.edu/financialaid"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25CEF-5CBF-4CF3-BBA5-B91C08F33B7D}"/>
              </a:ext>
            </a:extLst>
          </p:cNvPr>
          <p:cNvSpPr>
            <a:spLocks noGrp="1"/>
          </p:cNvSpPr>
          <p:nvPr>
            <p:ph type="ctrTitle"/>
          </p:nvPr>
        </p:nvSpPr>
        <p:spPr>
          <a:xfrm>
            <a:off x="1405128" y="942473"/>
            <a:ext cx="9144000" cy="2378778"/>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sz="6700" b="1" dirty="0"/>
            </a:br>
            <a:r>
              <a:rPr lang="en-US" sz="6700" b="1" dirty="0">
                <a:solidFill>
                  <a:srgbClr val="7030A0"/>
                </a:solidFill>
                <a:latin typeface="Constantia" panose="02030602050306030303" pitchFamily="18" charset="0"/>
              </a:rPr>
              <a:t>Financial Aid Overview</a:t>
            </a:r>
          </a:p>
        </p:txBody>
      </p:sp>
      <p:sp>
        <p:nvSpPr>
          <p:cNvPr id="3" name="Subtitle 2">
            <a:extLst>
              <a:ext uri="{FF2B5EF4-FFF2-40B4-BE49-F238E27FC236}">
                <a16:creationId xmlns:a16="http://schemas.microsoft.com/office/drawing/2014/main" id="{4CE3A85E-8B13-4D6E-9B3D-8A38483DB941}"/>
              </a:ext>
            </a:extLst>
          </p:cNvPr>
          <p:cNvSpPr>
            <a:spLocks noGrp="1"/>
          </p:cNvSpPr>
          <p:nvPr>
            <p:ph type="subTitle" idx="1"/>
          </p:nvPr>
        </p:nvSpPr>
        <p:spPr/>
        <p:txBody>
          <a:bodyPr>
            <a:normAutofit fontScale="92500" lnSpcReduction="20000"/>
          </a:bodyPr>
          <a:lstStyle/>
          <a:p>
            <a:pPr algn="ctr"/>
            <a:r>
              <a:rPr lang="en-US" sz="4000" b="1" dirty="0">
                <a:solidFill>
                  <a:srgbClr val="7030A0"/>
                </a:solidFill>
                <a:latin typeface="Constantia" panose="02030602050306030303" pitchFamily="18" charset="0"/>
              </a:rPr>
              <a:t>By</a:t>
            </a:r>
          </a:p>
          <a:p>
            <a:r>
              <a:rPr lang="en-US" sz="4000" b="1" dirty="0">
                <a:solidFill>
                  <a:srgbClr val="7030A0"/>
                </a:solidFill>
                <a:latin typeface="Constantia" panose="02030602050306030303" pitchFamily="18" charset="0"/>
              </a:rPr>
              <a:t>Office of Student Financial Aid</a:t>
            </a:r>
          </a:p>
        </p:txBody>
      </p:sp>
    </p:spTree>
    <p:extLst>
      <p:ext uri="{BB962C8B-B14F-4D97-AF65-F5344CB8AC3E}">
        <p14:creationId xmlns:p14="http://schemas.microsoft.com/office/powerpoint/2010/main" val="3872211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B8731-59D3-45F5-A579-5CAF9EF4CA7A}"/>
              </a:ext>
            </a:extLst>
          </p:cNvPr>
          <p:cNvSpPr>
            <a:spLocks noGrp="1"/>
          </p:cNvSpPr>
          <p:nvPr>
            <p:ph type="title"/>
          </p:nvPr>
        </p:nvSpPr>
        <p:spPr/>
        <p:txBody>
          <a:bodyPr/>
          <a:lstStyle/>
          <a:p>
            <a:r>
              <a:rPr lang="en-US" b="1" dirty="0">
                <a:solidFill>
                  <a:srgbClr val="7030A0"/>
                </a:solidFill>
                <a:latin typeface="Constantia" panose="02030602050306030303" pitchFamily="18" charset="0"/>
              </a:rPr>
              <a:t>FAFSA PROCESS</a:t>
            </a:r>
            <a:r>
              <a:rPr lang="en-US" dirty="0">
                <a:solidFill>
                  <a:schemeClr val="accent2"/>
                </a:solidFill>
              </a:rPr>
              <a:t>	</a:t>
            </a:r>
          </a:p>
        </p:txBody>
      </p:sp>
      <p:sp>
        <p:nvSpPr>
          <p:cNvPr id="3" name="Content Placeholder 2">
            <a:extLst>
              <a:ext uri="{FF2B5EF4-FFF2-40B4-BE49-F238E27FC236}">
                <a16:creationId xmlns:a16="http://schemas.microsoft.com/office/drawing/2014/main" id="{7F41B8BF-55F2-4E18-8915-4644FFE6B956}"/>
              </a:ext>
            </a:extLst>
          </p:cNvPr>
          <p:cNvSpPr>
            <a:spLocks noGrp="1"/>
          </p:cNvSpPr>
          <p:nvPr>
            <p:ph idx="1"/>
          </p:nvPr>
        </p:nvSpPr>
        <p:spPr>
          <a:xfrm>
            <a:off x="838200" y="1825625"/>
            <a:ext cx="10515600" cy="4667250"/>
          </a:xfrm>
        </p:spPr>
        <p:txBody>
          <a:bodyPr>
            <a:normAutofit/>
          </a:bodyPr>
          <a:lstStyle/>
          <a:p>
            <a:r>
              <a:rPr lang="en-US" sz="2100" dirty="0">
                <a:latin typeface="Constantia" panose="02030602050306030303" pitchFamily="18" charset="0"/>
              </a:rPr>
              <a:t>Students must complete a Free Application for Federal Student Aid (FAFSA) to apply for 	federal and some state aid </a:t>
            </a:r>
            <a:r>
              <a:rPr lang="en-US" sz="2100" dirty="0">
                <a:latin typeface="Constantia" panose="02030602050306030303" pitchFamily="18" charset="0"/>
                <a:hlinkClick r:id="rId2"/>
              </a:rPr>
              <a:t>www.fafsa.gov</a:t>
            </a:r>
            <a:r>
              <a:rPr lang="en-US" sz="2100" dirty="0">
                <a:latin typeface="Constantia" panose="02030602050306030303" pitchFamily="18" charset="0"/>
              </a:rPr>
              <a:t> (must be done yearly)</a:t>
            </a:r>
          </a:p>
          <a:p>
            <a:r>
              <a:rPr lang="en-US" sz="2100" dirty="0">
                <a:latin typeface="Constantia" panose="02030602050306030303" pitchFamily="18" charset="0"/>
              </a:rPr>
              <a:t>FAFSA application must be completed each year for the upcoming fall, spring and summer 	semester. Priority Deadline for the school to receive the FAFSA and all required 	documents is May 1</a:t>
            </a:r>
            <a:r>
              <a:rPr lang="en-US" sz="2100" baseline="30000" dirty="0">
                <a:latin typeface="Constantia" panose="02030602050306030303" pitchFamily="18" charset="0"/>
              </a:rPr>
              <a:t>st</a:t>
            </a:r>
            <a:r>
              <a:rPr lang="en-US" sz="2100" dirty="0">
                <a:latin typeface="Constantia" panose="02030602050306030303" pitchFamily="18" charset="0"/>
              </a:rPr>
              <a:t> of each year </a:t>
            </a:r>
          </a:p>
          <a:p>
            <a:pPr marL="0" indent="0">
              <a:buNone/>
            </a:pPr>
            <a:r>
              <a:rPr lang="en-US" sz="2100" dirty="0">
                <a:latin typeface="Constantia" panose="02030602050306030303" pitchFamily="18" charset="0"/>
              </a:rPr>
              <a:t> FAFSA applications are now available beginning December 1st of the year prior to the Fall 	semester starting. (Example: A student beginning Fall 2024 can begin working on 	their 2024- 2025 FAFSA December 1, 2023.  Tax information for 2022 must be used. </a:t>
            </a:r>
          </a:p>
        </p:txBody>
      </p:sp>
      <p:graphicFrame>
        <p:nvGraphicFramePr>
          <p:cNvPr id="5" name="Table 5">
            <a:extLst>
              <a:ext uri="{FF2B5EF4-FFF2-40B4-BE49-F238E27FC236}">
                <a16:creationId xmlns:a16="http://schemas.microsoft.com/office/drawing/2014/main" id="{1BD0A41E-56D5-471F-8B8B-6E9E58D0C68A}"/>
              </a:ext>
            </a:extLst>
          </p:cNvPr>
          <p:cNvGraphicFramePr>
            <a:graphicFrameLocks noGrp="1"/>
          </p:cNvGraphicFramePr>
          <p:nvPr>
            <p:extLst>
              <p:ext uri="{D42A27DB-BD31-4B8C-83A1-F6EECF244321}">
                <p14:modId xmlns:p14="http://schemas.microsoft.com/office/powerpoint/2010/main" val="440003796"/>
              </p:ext>
            </p:extLst>
          </p:nvPr>
        </p:nvGraphicFramePr>
        <p:xfrm>
          <a:off x="1097280" y="4708675"/>
          <a:ext cx="8806689" cy="1171512"/>
        </p:xfrm>
        <a:graphic>
          <a:graphicData uri="http://schemas.openxmlformats.org/drawingml/2006/table">
            <a:tbl>
              <a:tblPr firstRow="1" bandRow="1">
                <a:tableStyleId>{5C22544A-7EE6-4342-B048-85BDC9FD1C3A}</a:tableStyleId>
              </a:tblPr>
              <a:tblGrid>
                <a:gridCol w="2935563">
                  <a:extLst>
                    <a:ext uri="{9D8B030D-6E8A-4147-A177-3AD203B41FA5}">
                      <a16:colId xmlns:a16="http://schemas.microsoft.com/office/drawing/2014/main" val="3531040385"/>
                    </a:ext>
                  </a:extLst>
                </a:gridCol>
                <a:gridCol w="2935563">
                  <a:extLst>
                    <a:ext uri="{9D8B030D-6E8A-4147-A177-3AD203B41FA5}">
                      <a16:colId xmlns:a16="http://schemas.microsoft.com/office/drawing/2014/main" val="3250184601"/>
                    </a:ext>
                  </a:extLst>
                </a:gridCol>
                <a:gridCol w="2935563">
                  <a:extLst>
                    <a:ext uri="{9D8B030D-6E8A-4147-A177-3AD203B41FA5}">
                      <a16:colId xmlns:a16="http://schemas.microsoft.com/office/drawing/2014/main" val="3538537279"/>
                    </a:ext>
                  </a:extLst>
                </a:gridCol>
              </a:tblGrid>
              <a:tr h="646847">
                <a:tc>
                  <a:txBody>
                    <a:bodyPr/>
                    <a:lstStyle/>
                    <a:p>
                      <a:pPr algn="ctr"/>
                      <a:r>
                        <a:rPr lang="en-US" sz="1200" dirty="0">
                          <a:solidFill>
                            <a:schemeClr val="bg1"/>
                          </a:solidFill>
                        </a:rPr>
                        <a:t>When a Student Is Attending</a:t>
                      </a:r>
                    </a:p>
                    <a:p>
                      <a:pPr algn="ctr"/>
                      <a:r>
                        <a:rPr lang="en-US" sz="1200" dirty="0">
                          <a:solidFill>
                            <a:schemeClr val="bg1"/>
                          </a:solidFill>
                        </a:rPr>
                        <a:t>College (School Year)</a:t>
                      </a:r>
                    </a:p>
                  </a:txBody>
                  <a:tcPr>
                    <a:solidFill>
                      <a:srgbClr val="7030A0"/>
                    </a:solidFill>
                  </a:tcPr>
                </a:tc>
                <a:tc>
                  <a:txBody>
                    <a:bodyPr/>
                    <a:lstStyle/>
                    <a:p>
                      <a:pPr algn="ctr"/>
                      <a:r>
                        <a:rPr lang="en-US" sz="1200" dirty="0">
                          <a:solidFill>
                            <a:schemeClr val="bg1"/>
                          </a:solidFill>
                        </a:rPr>
                        <a:t>When Can a Student Submit a FAFSA</a:t>
                      </a:r>
                    </a:p>
                  </a:txBody>
                  <a:tcPr>
                    <a:solidFill>
                      <a:srgbClr val="7030A0"/>
                    </a:solidFill>
                  </a:tcPr>
                </a:tc>
                <a:tc>
                  <a:txBody>
                    <a:bodyPr/>
                    <a:lstStyle/>
                    <a:p>
                      <a:pPr algn="ctr"/>
                      <a:r>
                        <a:rPr lang="en-US" sz="1200" dirty="0">
                          <a:solidFill>
                            <a:schemeClr val="bg1"/>
                          </a:solidFill>
                        </a:rPr>
                        <a:t>Income and Tax Year </a:t>
                      </a:r>
                    </a:p>
                    <a:p>
                      <a:pPr algn="ctr"/>
                      <a:r>
                        <a:rPr lang="en-US" sz="1200" dirty="0">
                          <a:solidFill>
                            <a:schemeClr val="bg1"/>
                          </a:solidFill>
                        </a:rPr>
                        <a:t>Information Required</a:t>
                      </a:r>
                    </a:p>
                  </a:txBody>
                  <a:tcPr>
                    <a:solidFill>
                      <a:srgbClr val="7030A0"/>
                    </a:solidFill>
                  </a:tcPr>
                </a:tc>
                <a:extLst>
                  <a:ext uri="{0D108BD9-81ED-4DB2-BD59-A6C34878D82A}">
                    <a16:rowId xmlns:a16="http://schemas.microsoft.com/office/drawing/2014/main" val="1746353926"/>
                  </a:ext>
                </a:extLst>
              </a:tr>
              <a:tr h="524665">
                <a:tc>
                  <a:txBody>
                    <a:bodyPr/>
                    <a:lstStyle/>
                    <a:p>
                      <a:pPr algn="ctr"/>
                      <a:r>
                        <a:rPr lang="en-US" sz="1200" b="1" dirty="0">
                          <a:solidFill>
                            <a:schemeClr val="bg1"/>
                          </a:solidFill>
                        </a:rPr>
                        <a:t>August 1, 2024-July 31, 2025</a:t>
                      </a:r>
                    </a:p>
                  </a:txBody>
                  <a:tcPr>
                    <a:solidFill>
                      <a:srgbClr val="7030A0"/>
                    </a:solidFill>
                  </a:tcPr>
                </a:tc>
                <a:tc>
                  <a:txBody>
                    <a:bodyPr/>
                    <a:lstStyle/>
                    <a:p>
                      <a:pPr algn="ctr"/>
                      <a:r>
                        <a:rPr lang="en-US" sz="1200" b="1" dirty="0">
                          <a:solidFill>
                            <a:schemeClr val="bg1"/>
                          </a:solidFill>
                        </a:rPr>
                        <a:t>December 1, 2023-June 30, 2025</a:t>
                      </a:r>
                    </a:p>
                  </a:txBody>
                  <a:tcPr>
                    <a:solidFill>
                      <a:srgbClr val="7030A0"/>
                    </a:solidFill>
                  </a:tcPr>
                </a:tc>
                <a:tc>
                  <a:txBody>
                    <a:bodyPr/>
                    <a:lstStyle/>
                    <a:p>
                      <a:pPr algn="ctr"/>
                      <a:r>
                        <a:rPr lang="en-US" sz="1600" b="1" dirty="0">
                          <a:solidFill>
                            <a:schemeClr val="bg1"/>
                          </a:solidFill>
                        </a:rPr>
                        <a:t>2022</a:t>
                      </a:r>
                    </a:p>
                  </a:txBody>
                  <a:tcPr>
                    <a:solidFill>
                      <a:srgbClr val="7030A0"/>
                    </a:solidFill>
                  </a:tcPr>
                </a:tc>
                <a:extLst>
                  <a:ext uri="{0D108BD9-81ED-4DB2-BD59-A6C34878D82A}">
                    <a16:rowId xmlns:a16="http://schemas.microsoft.com/office/drawing/2014/main" val="1780973884"/>
                  </a:ext>
                </a:extLst>
              </a:tr>
            </a:tbl>
          </a:graphicData>
        </a:graphic>
      </p:graphicFrame>
    </p:spTree>
    <p:extLst>
      <p:ext uri="{BB962C8B-B14F-4D97-AF65-F5344CB8AC3E}">
        <p14:creationId xmlns:p14="http://schemas.microsoft.com/office/powerpoint/2010/main" val="3066034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BAA71-6792-4336-B0A7-97404167146C}"/>
              </a:ext>
            </a:extLst>
          </p:cNvPr>
          <p:cNvSpPr>
            <a:spLocks noGrp="1"/>
          </p:cNvSpPr>
          <p:nvPr>
            <p:ph type="title"/>
          </p:nvPr>
        </p:nvSpPr>
        <p:spPr/>
        <p:txBody>
          <a:bodyPr>
            <a:normAutofit fontScale="90000"/>
          </a:bodyPr>
          <a:lstStyle/>
          <a:p>
            <a:r>
              <a:rPr lang="en-US" sz="6000" b="1" dirty="0">
                <a:solidFill>
                  <a:srgbClr val="7030A0"/>
                </a:solidFill>
                <a:latin typeface="Constantia" panose="02030602050306030303" pitchFamily="18" charset="0"/>
                <a:ea typeface="STHupo" panose="020B0503020204020204" pitchFamily="2" charset="-122"/>
              </a:rPr>
              <a:t>A</a:t>
            </a:r>
            <a:r>
              <a:rPr lang="en-US" sz="3600" b="1" dirty="0">
                <a:solidFill>
                  <a:srgbClr val="7030A0"/>
                </a:solidFill>
                <a:latin typeface="Constantia" panose="02030602050306030303" pitchFamily="18" charset="0"/>
                <a:ea typeface="STHupo" panose="020B0503020204020204" pitchFamily="2" charset="-122"/>
              </a:rPr>
              <a:t>DDITIONAL</a:t>
            </a:r>
            <a:r>
              <a:rPr lang="en-US" sz="4000" b="1" dirty="0">
                <a:solidFill>
                  <a:srgbClr val="7030A0"/>
                </a:solidFill>
                <a:latin typeface="Constantia" panose="02030602050306030303" pitchFamily="18" charset="0"/>
                <a:ea typeface="STHupo" panose="020B0503020204020204" pitchFamily="2" charset="-122"/>
              </a:rPr>
              <a:t> </a:t>
            </a:r>
            <a:r>
              <a:rPr lang="en-US" sz="3600" b="1" dirty="0">
                <a:solidFill>
                  <a:srgbClr val="7030A0"/>
                </a:solidFill>
                <a:latin typeface="Constantia" panose="02030602050306030303" pitchFamily="18" charset="0"/>
                <a:ea typeface="STHupo" panose="020B0503020204020204" pitchFamily="2" charset="-122"/>
              </a:rPr>
              <a:t>REQUIREMENTS</a:t>
            </a:r>
            <a:r>
              <a:rPr lang="en-US" sz="4000" b="1" dirty="0">
                <a:solidFill>
                  <a:srgbClr val="7030A0"/>
                </a:solidFill>
                <a:latin typeface="Constantia" panose="02030602050306030303" pitchFamily="18" charset="0"/>
                <a:ea typeface="STHupo" panose="020B0503020204020204" pitchFamily="2" charset="-122"/>
              </a:rPr>
              <a:t> </a:t>
            </a:r>
            <a:r>
              <a:rPr lang="en-US" sz="3600" b="1" dirty="0">
                <a:solidFill>
                  <a:srgbClr val="7030A0"/>
                </a:solidFill>
                <a:latin typeface="Constantia" panose="02030602050306030303" pitchFamily="18" charset="0"/>
                <a:ea typeface="STHupo" panose="020B0503020204020204" pitchFamily="2" charset="-122"/>
              </a:rPr>
              <a:t>NEEDED</a:t>
            </a:r>
            <a:r>
              <a:rPr lang="en-US" sz="4000" b="1" dirty="0">
                <a:solidFill>
                  <a:srgbClr val="7030A0"/>
                </a:solidFill>
                <a:latin typeface="Constantia" panose="02030602050306030303" pitchFamily="18" charset="0"/>
                <a:ea typeface="STHupo" panose="020B0503020204020204" pitchFamily="2" charset="-122"/>
              </a:rPr>
              <a:t> </a:t>
            </a:r>
            <a:r>
              <a:rPr lang="en-US" sz="3600" b="1" dirty="0">
                <a:solidFill>
                  <a:srgbClr val="7030A0"/>
                </a:solidFill>
                <a:latin typeface="Constantia" panose="02030602050306030303" pitchFamily="18" charset="0"/>
                <a:ea typeface="STHupo" panose="020B0503020204020204" pitchFamily="2" charset="-122"/>
              </a:rPr>
              <a:t>FOR</a:t>
            </a:r>
            <a:r>
              <a:rPr lang="en-US" sz="4000" b="1" dirty="0">
                <a:solidFill>
                  <a:srgbClr val="7030A0"/>
                </a:solidFill>
                <a:latin typeface="Constantia" panose="02030602050306030303" pitchFamily="18" charset="0"/>
                <a:ea typeface="STHupo" panose="020B0503020204020204" pitchFamily="2" charset="-122"/>
              </a:rPr>
              <a:t> </a:t>
            </a:r>
            <a:r>
              <a:rPr lang="en-US" sz="4500" b="1" dirty="0">
                <a:solidFill>
                  <a:srgbClr val="7030A0"/>
                </a:solidFill>
                <a:latin typeface="Constantia" panose="02030602050306030303" pitchFamily="18" charset="0"/>
                <a:ea typeface="STHupo" panose="020B0503020204020204" pitchFamily="2" charset="-122"/>
              </a:rPr>
              <a:t>A</a:t>
            </a:r>
            <a:r>
              <a:rPr lang="en-US" sz="4000" b="1" dirty="0">
                <a:solidFill>
                  <a:srgbClr val="7030A0"/>
                </a:solidFill>
                <a:latin typeface="Constantia" panose="02030602050306030303" pitchFamily="18" charset="0"/>
                <a:ea typeface="STHupo" panose="020B0503020204020204" pitchFamily="2" charset="-122"/>
              </a:rPr>
              <a:t>ID</a:t>
            </a:r>
          </a:p>
        </p:txBody>
      </p:sp>
      <p:sp>
        <p:nvSpPr>
          <p:cNvPr id="3" name="Content Placeholder 2">
            <a:extLst>
              <a:ext uri="{FF2B5EF4-FFF2-40B4-BE49-F238E27FC236}">
                <a16:creationId xmlns:a16="http://schemas.microsoft.com/office/drawing/2014/main" id="{4ED092A4-BCB8-472D-9385-D33B74BEAA8B}"/>
              </a:ext>
            </a:extLst>
          </p:cNvPr>
          <p:cNvSpPr>
            <a:spLocks noGrp="1"/>
          </p:cNvSpPr>
          <p:nvPr>
            <p:ph idx="1"/>
          </p:nvPr>
        </p:nvSpPr>
        <p:spPr/>
        <p:txBody>
          <a:bodyPr>
            <a:normAutofit lnSpcReduction="10000"/>
          </a:bodyPr>
          <a:lstStyle/>
          <a:p>
            <a:pPr>
              <a:buFont typeface="Courier New" panose="02070309020205020404" pitchFamily="49" charset="0"/>
              <a:buChar char="o"/>
            </a:pPr>
            <a:r>
              <a:rPr lang="en-US" sz="2400" dirty="0">
                <a:solidFill>
                  <a:schemeClr val="accent2"/>
                </a:solidFill>
                <a:latin typeface="Constantia" panose="02030602050306030303" pitchFamily="18" charset="0"/>
              </a:rPr>
              <a:t> </a:t>
            </a:r>
            <a:r>
              <a:rPr lang="en-US" sz="2400" dirty="0">
                <a:latin typeface="Constantia" panose="02030602050306030303" pitchFamily="18" charset="0"/>
              </a:rPr>
              <a:t>Title IV Authorization Form (completed within MyNSU – one time only) </a:t>
            </a:r>
          </a:p>
          <a:p>
            <a:pPr>
              <a:buFont typeface="Courier New" panose="02070309020205020404" pitchFamily="49" charset="0"/>
              <a:buChar char="o"/>
            </a:pPr>
            <a:r>
              <a:rPr lang="en-US" sz="2400" dirty="0">
                <a:solidFill>
                  <a:schemeClr val="accent2"/>
                </a:solidFill>
                <a:latin typeface="Constantia" panose="02030602050306030303" pitchFamily="18" charset="0"/>
              </a:rPr>
              <a:t> </a:t>
            </a:r>
            <a:r>
              <a:rPr lang="en-US" sz="2400" dirty="0">
                <a:latin typeface="Constantia" panose="02030602050306030303" pitchFamily="18" charset="0"/>
              </a:rPr>
              <a:t>Terms and Conditions (completed within </a:t>
            </a:r>
            <a:r>
              <a:rPr lang="en-US" sz="2400" dirty="0" err="1">
                <a:latin typeface="Constantia" panose="02030602050306030303" pitchFamily="18" charset="0"/>
              </a:rPr>
              <a:t>MyNSU</a:t>
            </a:r>
            <a:r>
              <a:rPr lang="en-US" sz="2400" dirty="0">
                <a:latin typeface="Constantia" panose="02030602050306030303" pitchFamily="18" charset="0"/>
              </a:rPr>
              <a:t> – one time only) </a:t>
            </a:r>
          </a:p>
          <a:p>
            <a:pPr>
              <a:buFont typeface="Courier New" panose="02070309020205020404" pitchFamily="49" charset="0"/>
              <a:buChar char="o"/>
            </a:pPr>
            <a:r>
              <a:rPr lang="en-US" sz="2400" dirty="0">
                <a:solidFill>
                  <a:schemeClr val="accent2"/>
                </a:solidFill>
                <a:latin typeface="Constantia" panose="02030602050306030303" pitchFamily="18" charset="0"/>
              </a:rPr>
              <a:t> </a:t>
            </a:r>
            <a:r>
              <a:rPr lang="en-US" sz="2400" dirty="0">
                <a:latin typeface="Constantia" panose="02030602050306030303" pitchFamily="18" charset="0"/>
              </a:rPr>
              <a:t>The Federal Government may select the students FAFSA application for 	Verification</a:t>
            </a:r>
          </a:p>
          <a:p>
            <a:pPr lvl="1">
              <a:buFont typeface="Courier New" panose="02070309020205020404" pitchFamily="49" charset="0"/>
              <a:buChar char="o"/>
            </a:pPr>
            <a:r>
              <a:rPr lang="en-US" sz="2400" dirty="0">
                <a:solidFill>
                  <a:schemeClr val="accent2"/>
                </a:solidFill>
                <a:latin typeface="Constantia" panose="02030602050306030303" pitchFamily="18" charset="0"/>
              </a:rPr>
              <a:t> </a:t>
            </a:r>
            <a:r>
              <a:rPr lang="en-US" sz="2400" dirty="0">
                <a:latin typeface="Constantia" panose="02030602050306030303" pitchFamily="18" charset="0"/>
                <a:cs typeface="Times New Roman" panose="02020603050405020304" pitchFamily="18" charset="0"/>
              </a:rPr>
              <a:t>This requires FA Staff to verify the accuracy of the FAFSA application</a:t>
            </a:r>
          </a:p>
          <a:p>
            <a:pPr lvl="1">
              <a:buFont typeface="Courier New" panose="02070309020205020404" pitchFamily="49" charset="0"/>
              <a:buChar char="o"/>
            </a:pPr>
            <a:r>
              <a:rPr lang="en-US" sz="2400" dirty="0">
                <a:latin typeface="Constantia" panose="02030602050306030303" pitchFamily="18" charset="0"/>
                <a:cs typeface="Times New Roman" panose="02020603050405020304" pitchFamily="18" charset="0"/>
              </a:rPr>
              <a:t> Students and parents will be required in some cases to submit tax/wage information as well as other documentation to verify the data reported on the FAFSA </a:t>
            </a:r>
          </a:p>
          <a:p>
            <a:pPr>
              <a:buFont typeface="Courier New" panose="02070309020205020404" pitchFamily="49" charset="0"/>
              <a:buChar char="o"/>
            </a:pPr>
            <a:r>
              <a:rPr lang="en-US" sz="2400" dirty="0">
                <a:solidFill>
                  <a:schemeClr val="accent2"/>
                </a:solidFill>
                <a:latin typeface="Constantia" panose="02030602050306030303" pitchFamily="18" charset="0"/>
              </a:rPr>
              <a:t> </a:t>
            </a:r>
            <a:r>
              <a:rPr lang="en-US" sz="2400" dirty="0">
                <a:latin typeface="Constantia" panose="02030602050306030303" pitchFamily="18" charset="0"/>
              </a:rPr>
              <a:t>Students will be notified via Email of the required documentation needed for any verification review</a:t>
            </a:r>
          </a:p>
        </p:txBody>
      </p:sp>
    </p:spTree>
    <p:extLst>
      <p:ext uri="{BB962C8B-B14F-4D97-AF65-F5344CB8AC3E}">
        <p14:creationId xmlns:p14="http://schemas.microsoft.com/office/powerpoint/2010/main" val="3365908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69C92-9F6F-4DFB-8A3F-D02274D1760E}"/>
              </a:ext>
            </a:extLst>
          </p:cNvPr>
          <p:cNvSpPr>
            <a:spLocks noGrp="1"/>
          </p:cNvSpPr>
          <p:nvPr>
            <p:ph type="title"/>
          </p:nvPr>
        </p:nvSpPr>
        <p:spPr>
          <a:xfrm>
            <a:off x="838200" y="365125"/>
            <a:ext cx="10515600" cy="1085723"/>
          </a:xfrm>
        </p:spPr>
        <p:txBody>
          <a:bodyPr>
            <a:normAutofit/>
          </a:bodyPr>
          <a:lstStyle/>
          <a:p>
            <a:r>
              <a:rPr lang="en-US" sz="4800" b="1" dirty="0">
                <a:solidFill>
                  <a:srgbClr val="7030A0"/>
                </a:solidFill>
                <a:latin typeface="Constantia" panose="02030602050306030303" pitchFamily="18" charset="0"/>
              </a:rPr>
              <a:t>T</a:t>
            </a:r>
            <a:r>
              <a:rPr lang="en-US" sz="4000" b="1" dirty="0">
                <a:solidFill>
                  <a:srgbClr val="7030A0"/>
                </a:solidFill>
                <a:latin typeface="Constantia" panose="02030602050306030303" pitchFamily="18" charset="0"/>
              </a:rPr>
              <a:t>ax</a:t>
            </a:r>
            <a:r>
              <a:rPr lang="en-US" b="1" dirty="0">
                <a:solidFill>
                  <a:srgbClr val="7030A0"/>
                </a:solidFill>
                <a:latin typeface="Constantia" panose="02030602050306030303" pitchFamily="18" charset="0"/>
              </a:rPr>
              <a:t> Y</a:t>
            </a:r>
            <a:r>
              <a:rPr lang="en-US" sz="4000" b="1" dirty="0">
                <a:solidFill>
                  <a:srgbClr val="7030A0"/>
                </a:solidFill>
                <a:latin typeface="Constantia" panose="02030602050306030303" pitchFamily="18" charset="0"/>
              </a:rPr>
              <a:t>ear </a:t>
            </a:r>
            <a:r>
              <a:rPr lang="en-US" b="1" dirty="0">
                <a:solidFill>
                  <a:srgbClr val="7030A0"/>
                </a:solidFill>
                <a:latin typeface="Constantia" panose="02030602050306030303" pitchFamily="18" charset="0"/>
              </a:rPr>
              <a:t>I</a:t>
            </a:r>
            <a:r>
              <a:rPr lang="en-US" sz="4000" b="1" dirty="0">
                <a:solidFill>
                  <a:srgbClr val="7030A0"/>
                </a:solidFill>
                <a:latin typeface="Constantia" panose="02030602050306030303" pitchFamily="18" charset="0"/>
              </a:rPr>
              <a:t>nformation</a:t>
            </a:r>
            <a:endParaRPr lang="en-US" sz="4800" b="1" dirty="0">
              <a:solidFill>
                <a:srgbClr val="7030A0"/>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CF591A4E-1230-4866-B2EB-8995E21766C5}"/>
              </a:ext>
            </a:extLst>
          </p:cNvPr>
          <p:cNvSpPr>
            <a:spLocks noGrp="1"/>
          </p:cNvSpPr>
          <p:nvPr>
            <p:ph idx="1"/>
          </p:nvPr>
        </p:nvSpPr>
        <p:spPr>
          <a:xfrm>
            <a:off x="838200" y="1450848"/>
            <a:ext cx="10515600" cy="4726115"/>
          </a:xfrm>
        </p:spPr>
        <p:txBody>
          <a:bodyPr>
            <a:normAutofit/>
          </a:bodyPr>
          <a:lstStyle/>
          <a:p>
            <a:endParaRPr lang="en-US" dirty="0">
              <a:latin typeface="Constantia" panose="02030602050306030303" pitchFamily="18" charset="0"/>
            </a:endParaRPr>
          </a:p>
          <a:p>
            <a:pPr>
              <a:buFont typeface="Arial" panose="020B0604020202020204" pitchFamily="34" charset="0"/>
              <a:buChar char="•"/>
            </a:pPr>
            <a:r>
              <a:rPr lang="en-US" dirty="0">
                <a:latin typeface="Constantia" panose="02030602050306030303" pitchFamily="18" charset="0"/>
              </a:rPr>
              <a:t>When completing the 2024-2025 FAFSA, family income from the 2022 tax year information is required to determine federal student aid eligibility. </a:t>
            </a:r>
          </a:p>
          <a:p>
            <a:pPr>
              <a:buFont typeface="Arial" panose="020B0604020202020204" pitchFamily="34" charset="0"/>
              <a:buChar char="•"/>
            </a:pPr>
            <a:endParaRPr lang="en-US" dirty="0">
              <a:latin typeface="Constantia" panose="02030602050306030303" pitchFamily="18" charset="0"/>
            </a:endParaRPr>
          </a:p>
          <a:p>
            <a:pPr>
              <a:buFont typeface="Arial" panose="020B0604020202020204" pitchFamily="34" charset="0"/>
              <a:buChar char="•"/>
            </a:pPr>
            <a:r>
              <a:rPr lang="en-US" dirty="0">
                <a:latin typeface="Constantia" panose="02030602050306030303" pitchFamily="18" charset="0"/>
              </a:rPr>
              <a:t>However, family income is sometimes drastically reduced due to situations beyond the family’s control. In some cases, the 2023 tax year information may be used to assess financial need if there has been a reduction of income from 2022 to 2023.</a:t>
            </a:r>
          </a:p>
          <a:p>
            <a:pPr marL="0" indent="0">
              <a:buNone/>
            </a:pPr>
            <a:endParaRPr lang="en-US" dirty="0">
              <a:latin typeface="Constantia" panose="02030602050306030303" pitchFamily="18" charset="0"/>
            </a:endParaRPr>
          </a:p>
          <a:p>
            <a:pPr>
              <a:buFont typeface="Arial" panose="020B0604020202020204" pitchFamily="34" charset="0"/>
              <a:buChar char="•"/>
            </a:pPr>
            <a:r>
              <a:rPr lang="en-US" dirty="0">
                <a:latin typeface="Constantia" panose="02030602050306030303" pitchFamily="18" charset="0"/>
              </a:rPr>
              <a:t>If you feel this may apply to your current situation, please contact our office once you have filed your 2023 Federal Tax Return.</a:t>
            </a:r>
          </a:p>
        </p:txBody>
      </p:sp>
    </p:spTree>
    <p:extLst>
      <p:ext uri="{BB962C8B-B14F-4D97-AF65-F5344CB8AC3E}">
        <p14:creationId xmlns:p14="http://schemas.microsoft.com/office/powerpoint/2010/main" val="4149227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83E3B-545E-4F10-8F63-7467E7CCD028}"/>
              </a:ext>
            </a:extLst>
          </p:cNvPr>
          <p:cNvSpPr>
            <a:spLocks noGrp="1"/>
          </p:cNvSpPr>
          <p:nvPr>
            <p:ph type="title"/>
          </p:nvPr>
        </p:nvSpPr>
        <p:spPr/>
        <p:txBody>
          <a:bodyPr>
            <a:normAutofit/>
          </a:bodyPr>
          <a:lstStyle/>
          <a:p>
            <a:r>
              <a:rPr lang="en-US" sz="4800" b="1" dirty="0">
                <a:solidFill>
                  <a:srgbClr val="7030A0"/>
                </a:solidFill>
                <a:latin typeface="Constantia" panose="02030602050306030303" pitchFamily="18" charset="0"/>
              </a:rPr>
              <a:t>A</a:t>
            </a:r>
            <a:r>
              <a:rPr lang="en-US" b="1" dirty="0">
                <a:solidFill>
                  <a:srgbClr val="7030A0"/>
                </a:solidFill>
                <a:latin typeface="Constantia" panose="02030602050306030303" pitchFamily="18" charset="0"/>
              </a:rPr>
              <a:t>warding Process</a:t>
            </a:r>
            <a:endParaRPr lang="en-US" sz="4800" b="1" dirty="0">
              <a:solidFill>
                <a:srgbClr val="7030A0"/>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40FEA6F0-08AF-417D-92B8-0E5598D0B209}"/>
              </a:ext>
            </a:extLst>
          </p:cNvPr>
          <p:cNvSpPr>
            <a:spLocks noGrp="1"/>
          </p:cNvSpPr>
          <p:nvPr>
            <p:ph idx="1"/>
          </p:nvPr>
        </p:nvSpPr>
        <p:spPr/>
        <p:txBody>
          <a:bodyPr>
            <a:normAutofit fontScale="92500" lnSpcReduction="10000"/>
          </a:bodyPr>
          <a:lstStyle/>
          <a:p>
            <a:pPr>
              <a:buFont typeface="Courier New" panose="02070309020205020404" pitchFamily="49" charset="0"/>
              <a:buChar char="o"/>
            </a:pPr>
            <a:r>
              <a:rPr lang="en-US" dirty="0">
                <a:solidFill>
                  <a:schemeClr val="accent2"/>
                </a:solidFill>
                <a:latin typeface="Constantia" panose="02030602050306030303" pitchFamily="18" charset="0"/>
              </a:rPr>
              <a:t> </a:t>
            </a:r>
            <a:r>
              <a:rPr lang="en-US" dirty="0">
                <a:latin typeface="Constantia" panose="02030602050306030303" pitchFamily="18" charset="0"/>
              </a:rPr>
              <a:t>After all paperwork and/or verification is completed a financial aid package will be certified for the student  </a:t>
            </a:r>
          </a:p>
          <a:p>
            <a:pPr>
              <a:buFont typeface="Courier New" panose="02070309020205020404" pitchFamily="49" charset="0"/>
              <a:buChar char="o"/>
            </a:pPr>
            <a:endParaRPr lang="en-US" dirty="0">
              <a:latin typeface="Constantia" panose="02030602050306030303" pitchFamily="18" charset="0"/>
            </a:endParaRPr>
          </a:p>
          <a:p>
            <a:pPr>
              <a:buFont typeface="Courier New" panose="02070309020205020404" pitchFamily="49" charset="0"/>
              <a:buChar char="o"/>
            </a:pPr>
            <a:r>
              <a:rPr lang="en-US" dirty="0">
                <a:solidFill>
                  <a:schemeClr val="accent2"/>
                </a:solidFill>
                <a:latin typeface="Constantia" panose="02030602050306030303" pitchFamily="18" charset="0"/>
              </a:rPr>
              <a:t> </a:t>
            </a:r>
            <a:r>
              <a:rPr lang="en-US" dirty="0">
                <a:latin typeface="Constantia" panose="02030602050306030303" pitchFamily="18" charset="0"/>
              </a:rPr>
              <a:t>The student will receive an email notification of their awards  </a:t>
            </a:r>
          </a:p>
          <a:p>
            <a:pPr>
              <a:buFont typeface="Courier New" panose="02070309020205020404" pitchFamily="49" charset="0"/>
              <a:buChar char="o"/>
            </a:pPr>
            <a:endParaRPr lang="en-US" dirty="0">
              <a:solidFill>
                <a:schemeClr val="accent2"/>
              </a:solidFill>
              <a:latin typeface="Constantia" panose="02030602050306030303" pitchFamily="18" charset="0"/>
            </a:endParaRPr>
          </a:p>
          <a:p>
            <a:pPr>
              <a:buFont typeface="Courier New" panose="02070309020205020404" pitchFamily="49" charset="0"/>
              <a:buChar char="o"/>
            </a:pPr>
            <a:r>
              <a:rPr lang="en-US" dirty="0">
                <a:solidFill>
                  <a:schemeClr val="accent2"/>
                </a:solidFill>
                <a:latin typeface="Constantia" panose="02030602050306030303" pitchFamily="18" charset="0"/>
              </a:rPr>
              <a:t> </a:t>
            </a:r>
            <a:r>
              <a:rPr lang="en-US" dirty="0">
                <a:latin typeface="Constantia" panose="02030602050306030303" pitchFamily="18" charset="0"/>
              </a:rPr>
              <a:t>The student will need to log into MyNSU to accept/decline student loans </a:t>
            </a:r>
          </a:p>
          <a:p>
            <a:pPr>
              <a:buFont typeface="Courier New" panose="02070309020205020404" pitchFamily="49" charset="0"/>
              <a:buChar char="o"/>
            </a:pPr>
            <a:r>
              <a:rPr lang="en-US" dirty="0">
                <a:latin typeface="Constantia" panose="02030602050306030303" pitchFamily="18" charset="0"/>
              </a:rPr>
              <a:t>(Note: </a:t>
            </a:r>
            <a:r>
              <a:rPr lang="en-US" b="1" dirty="0">
                <a:latin typeface="Constantia" panose="02030602050306030303" pitchFamily="18" charset="0"/>
              </a:rPr>
              <a:t>Subsidized loans </a:t>
            </a:r>
            <a:r>
              <a:rPr lang="en-US" dirty="0">
                <a:latin typeface="Constantia" panose="02030602050306030303" pitchFamily="18" charset="0"/>
              </a:rPr>
              <a:t>interest is paid by the federal government while a student is attending school for a total of six hours or more)/(</a:t>
            </a:r>
            <a:r>
              <a:rPr lang="en-US" b="1" dirty="0">
                <a:latin typeface="Constantia" panose="02030602050306030303" pitchFamily="18" charset="0"/>
              </a:rPr>
              <a:t>Unsubsidized loans</a:t>
            </a:r>
            <a:r>
              <a:rPr lang="en-US" dirty="0">
                <a:latin typeface="Constantia" panose="02030602050306030303" pitchFamily="18" charset="0"/>
              </a:rPr>
              <a:t> accrues interest daily)</a:t>
            </a:r>
          </a:p>
          <a:p>
            <a:pPr marL="0" indent="0">
              <a:buNone/>
            </a:pPr>
            <a:endParaRPr lang="en-US" dirty="0">
              <a:solidFill>
                <a:schemeClr val="accent2"/>
              </a:solidFill>
              <a:latin typeface="Constantia" panose="02030602050306030303" pitchFamily="18" charset="0"/>
            </a:endParaRPr>
          </a:p>
          <a:p>
            <a:pPr>
              <a:buFont typeface="Courier New" panose="02070309020205020404" pitchFamily="49" charset="0"/>
              <a:buChar char="o"/>
            </a:pPr>
            <a:r>
              <a:rPr lang="en-US" dirty="0">
                <a:solidFill>
                  <a:schemeClr val="accent2"/>
                </a:solidFill>
                <a:latin typeface="Constantia" panose="02030602050306030303" pitchFamily="18" charset="0"/>
              </a:rPr>
              <a:t> </a:t>
            </a:r>
            <a:r>
              <a:rPr lang="en-US" dirty="0">
                <a:latin typeface="Constantia" panose="02030602050306030303" pitchFamily="18" charset="0"/>
              </a:rPr>
              <a:t>If the student accepts their loan award a master promissory note and entrance counseling will need to be completed </a:t>
            </a:r>
          </a:p>
        </p:txBody>
      </p:sp>
    </p:spTree>
    <p:extLst>
      <p:ext uri="{BB962C8B-B14F-4D97-AF65-F5344CB8AC3E}">
        <p14:creationId xmlns:p14="http://schemas.microsoft.com/office/powerpoint/2010/main" val="978790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94B93-0491-4D38-83D6-8AE48AB34B32}"/>
              </a:ext>
            </a:extLst>
          </p:cNvPr>
          <p:cNvSpPr>
            <a:spLocks noGrp="1"/>
          </p:cNvSpPr>
          <p:nvPr>
            <p:ph type="title"/>
          </p:nvPr>
        </p:nvSpPr>
        <p:spPr/>
        <p:txBody>
          <a:bodyPr>
            <a:normAutofit/>
          </a:bodyPr>
          <a:lstStyle/>
          <a:p>
            <a:r>
              <a:rPr lang="en-US" sz="4800" dirty="0">
                <a:solidFill>
                  <a:srgbClr val="7030A0"/>
                </a:solidFill>
                <a:latin typeface="Constantia" panose="02030602050306030303" pitchFamily="18" charset="0"/>
              </a:rPr>
              <a:t>A</a:t>
            </a:r>
            <a:r>
              <a:rPr lang="en-US" dirty="0">
                <a:solidFill>
                  <a:srgbClr val="7030A0"/>
                </a:solidFill>
                <a:latin typeface="Constantia" panose="02030602050306030303" pitchFamily="18" charset="0"/>
              </a:rPr>
              <a:t>warding – Need Based</a:t>
            </a:r>
            <a:endParaRPr lang="en-US" sz="4800" dirty="0">
              <a:solidFill>
                <a:srgbClr val="7030A0"/>
              </a:solidFill>
              <a:latin typeface="Constantia" panose="02030602050306030303" pitchFamily="18" charset="0"/>
            </a:endParaRPr>
          </a:p>
        </p:txBody>
      </p:sp>
      <p:sp>
        <p:nvSpPr>
          <p:cNvPr id="3" name="Content Placeholder 2">
            <a:extLst>
              <a:ext uri="{FF2B5EF4-FFF2-40B4-BE49-F238E27FC236}">
                <a16:creationId xmlns:a16="http://schemas.microsoft.com/office/drawing/2014/main" id="{BD3D8847-1B0A-4E24-A59B-CFBC63E23D7A}"/>
              </a:ext>
            </a:extLst>
          </p:cNvPr>
          <p:cNvSpPr>
            <a:spLocks noGrp="1"/>
          </p:cNvSpPr>
          <p:nvPr>
            <p:ph idx="1"/>
          </p:nvPr>
        </p:nvSpPr>
        <p:spPr/>
        <p:txBody>
          <a:bodyPr/>
          <a:lstStyle/>
          <a:p>
            <a:r>
              <a:rPr lang="en-US" dirty="0">
                <a:latin typeface="Constantia" panose="02030602050306030303" pitchFamily="18" charset="0"/>
              </a:rPr>
              <a:t>The need-based awards that MAY be awarded depending on students' eligibility regarding Federal and State regulations can include:</a:t>
            </a:r>
          </a:p>
          <a:p>
            <a:pPr>
              <a:buFont typeface="Courier New" panose="02070309020205020404" pitchFamily="49" charset="0"/>
              <a:buChar char="o"/>
            </a:pPr>
            <a:r>
              <a:rPr lang="en-US" dirty="0">
                <a:solidFill>
                  <a:srgbClr val="7030A0"/>
                </a:solidFill>
                <a:latin typeface="Constantia" panose="02030602050306030303" pitchFamily="18" charset="0"/>
              </a:rPr>
              <a:t> Pell Grant (federal)</a:t>
            </a:r>
          </a:p>
          <a:p>
            <a:pPr>
              <a:buFont typeface="Courier New" panose="02070309020205020404" pitchFamily="49" charset="0"/>
              <a:buChar char="o"/>
            </a:pPr>
            <a:r>
              <a:rPr lang="en-US" dirty="0">
                <a:solidFill>
                  <a:srgbClr val="7030A0"/>
                </a:solidFill>
                <a:latin typeface="Constantia" panose="02030602050306030303" pitchFamily="18" charset="0"/>
              </a:rPr>
              <a:t> SEOG Grant (federal)</a:t>
            </a:r>
          </a:p>
          <a:p>
            <a:pPr>
              <a:buFont typeface="Courier New" panose="02070309020205020404" pitchFamily="49" charset="0"/>
              <a:buChar char="o"/>
            </a:pPr>
            <a:r>
              <a:rPr lang="en-US" dirty="0">
                <a:solidFill>
                  <a:srgbClr val="7030A0"/>
                </a:solidFill>
                <a:latin typeface="Constantia" panose="02030602050306030303" pitchFamily="18" charset="0"/>
              </a:rPr>
              <a:t> Federal Work study (federal)</a:t>
            </a:r>
          </a:p>
          <a:p>
            <a:pPr>
              <a:buFont typeface="Courier New" panose="02070309020205020404" pitchFamily="49" charset="0"/>
              <a:buChar char="o"/>
            </a:pPr>
            <a:r>
              <a:rPr lang="en-US" dirty="0">
                <a:solidFill>
                  <a:srgbClr val="7030A0"/>
                </a:solidFill>
                <a:latin typeface="Constantia" panose="02030602050306030303" pitchFamily="18" charset="0"/>
              </a:rPr>
              <a:t> GO Grant (state, Louisiana Residents only)</a:t>
            </a:r>
          </a:p>
          <a:p>
            <a:pPr>
              <a:buFont typeface="Courier New" panose="02070309020205020404" pitchFamily="49" charset="0"/>
              <a:buChar char="o"/>
            </a:pPr>
            <a:r>
              <a:rPr lang="en-US" dirty="0">
                <a:solidFill>
                  <a:srgbClr val="7030A0"/>
                </a:solidFill>
                <a:latin typeface="Constantia" panose="02030602050306030303" pitchFamily="18" charset="0"/>
              </a:rPr>
              <a:t> Federal Subsidized Stafford Loan (federal)</a:t>
            </a:r>
          </a:p>
        </p:txBody>
      </p:sp>
    </p:spTree>
    <p:extLst>
      <p:ext uri="{BB962C8B-B14F-4D97-AF65-F5344CB8AC3E}">
        <p14:creationId xmlns:p14="http://schemas.microsoft.com/office/powerpoint/2010/main" val="796051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325E6-979A-4589-849D-3B31492909AA}"/>
              </a:ext>
            </a:extLst>
          </p:cNvPr>
          <p:cNvSpPr>
            <a:spLocks noGrp="1"/>
          </p:cNvSpPr>
          <p:nvPr>
            <p:ph type="title"/>
          </p:nvPr>
        </p:nvSpPr>
        <p:spPr/>
        <p:txBody>
          <a:bodyPr>
            <a:normAutofit/>
          </a:bodyPr>
          <a:lstStyle/>
          <a:p>
            <a:r>
              <a:rPr lang="en-US" b="1" dirty="0">
                <a:solidFill>
                  <a:srgbClr val="7030A0"/>
                </a:solidFill>
                <a:latin typeface="Constantia" panose="02030602050306030303" pitchFamily="18" charset="0"/>
              </a:rPr>
              <a:t>AWARDING – NON-NEED BASED</a:t>
            </a:r>
          </a:p>
        </p:txBody>
      </p:sp>
      <p:sp>
        <p:nvSpPr>
          <p:cNvPr id="3" name="Content Placeholder 2">
            <a:extLst>
              <a:ext uri="{FF2B5EF4-FFF2-40B4-BE49-F238E27FC236}">
                <a16:creationId xmlns:a16="http://schemas.microsoft.com/office/drawing/2014/main" id="{CA136C30-977F-4F77-999B-85EA93F22FB0}"/>
              </a:ext>
            </a:extLst>
          </p:cNvPr>
          <p:cNvSpPr>
            <a:spLocks noGrp="1"/>
          </p:cNvSpPr>
          <p:nvPr>
            <p:ph idx="1"/>
          </p:nvPr>
        </p:nvSpPr>
        <p:spPr>
          <a:xfrm>
            <a:off x="838200" y="1825625"/>
            <a:ext cx="10515600" cy="4867784"/>
          </a:xfrm>
        </p:spPr>
        <p:txBody>
          <a:bodyPr>
            <a:normAutofit/>
          </a:bodyPr>
          <a:lstStyle/>
          <a:p>
            <a:pPr>
              <a:buFont typeface="Courier New" panose="02070309020205020404" pitchFamily="49" charset="0"/>
              <a:buChar char="o"/>
            </a:pPr>
            <a:r>
              <a:rPr lang="en-US" dirty="0">
                <a:solidFill>
                  <a:schemeClr val="accent2"/>
                </a:solidFill>
                <a:latin typeface="Constantia" panose="02030602050306030303" pitchFamily="18" charset="0"/>
              </a:rPr>
              <a:t> </a:t>
            </a:r>
            <a:r>
              <a:rPr lang="en-US" dirty="0">
                <a:latin typeface="Constantia" panose="02030602050306030303" pitchFamily="18" charset="0"/>
              </a:rPr>
              <a:t>The non-need-based awards that MAY be awarded depending on students' eligibility in </a:t>
            </a:r>
          </a:p>
          <a:p>
            <a:pPr marL="0" indent="0">
              <a:buNone/>
            </a:pPr>
            <a:r>
              <a:rPr lang="en-US" dirty="0">
                <a:latin typeface="Constantia" panose="02030602050306030303" pitchFamily="18" charset="0"/>
              </a:rPr>
              <a:t>regards to Federal and State regulations can include:</a:t>
            </a:r>
          </a:p>
          <a:p>
            <a:pPr>
              <a:buFont typeface="Courier New" panose="02070309020205020404" pitchFamily="49" charset="0"/>
              <a:buChar char="o"/>
            </a:pPr>
            <a:r>
              <a:rPr lang="en-US" dirty="0">
                <a:solidFill>
                  <a:schemeClr val="accent2"/>
                </a:solidFill>
                <a:latin typeface="Constantia" panose="02030602050306030303" pitchFamily="18" charset="0"/>
              </a:rPr>
              <a:t> </a:t>
            </a:r>
            <a:r>
              <a:rPr lang="en-US" dirty="0">
                <a:solidFill>
                  <a:srgbClr val="7030A0"/>
                </a:solidFill>
                <a:latin typeface="Constantia" panose="02030602050306030303" pitchFamily="18" charset="0"/>
              </a:rPr>
              <a:t>Federal Un-Subsidized Stafford Loan (federal)</a:t>
            </a:r>
          </a:p>
          <a:p>
            <a:pPr>
              <a:buFont typeface="Courier New" panose="02070309020205020404" pitchFamily="49" charset="0"/>
              <a:buChar char="o"/>
            </a:pPr>
            <a:r>
              <a:rPr lang="en-US" dirty="0">
                <a:solidFill>
                  <a:srgbClr val="7030A0"/>
                </a:solidFill>
                <a:latin typeface="Constantia" panose="02030602050306030303" pitchFamily="18" charset="0"/>
              </a:rPr>
              <a:t> Federal Parent PLUS Loans (federal)</a:t>
            </a:r>
          </a:p>
          <a:p>
            <a:pPr>
              <a:buFont typeface="Courier New" panose="02070309020205020404" pitchFamily="49" charset="0"/>
              <a:buChar char="o"/>
            </a:pPr>
            <a:r>
              <a:rPr lang="en-US" dirty="0">
                <a:solidFill>
                  <a:srgbClr val="7030A0"/>
                </a:solidFill>
                <a:latin typeface="Constantia" panose="02030602050306030303" pitchFamily="18" charset="0"/>
              </a:rPr>
              <a:t> Federal TEACH Grant (federal) (eligibility starts at  Jr/Sr level)</a:t>
            </a:r>
          </a:p>
          <a:p>
            <a:pPr>
              <a:buFont typeface="Courier New" panose="02070309020205020404" pitchFamily="49" charset="0"/>
              <a:buChar char="o"/>
            </a:pPr>
            <a:r>
              <a:rPr lang="en-US" dirty="0">
                <a:solidFill>
                  <a:srgbClr val="7030A0"/>
                </a:solidFill>
                <a:latin typeface="Constantia" panose="02030602050306030303" pitchFamily="18" charset="0"/>
              </a:rPr>
              <a:t>TOPS Scholarship</a:t>
            </a:r>
          </a:p>
          <a:p>
            <a:pPr>
              <a:buFont typeface="Courier New" panose="02070309020205020404" pitchFamily="49" charset="0"/>
              <a:buChar char="o"/>
            </a:pPr>
            <a:r>
              <a:rPr lang="en-US" dirty="0">
                <a:solidFill>
                  <a:schemeClr val="accent2"/>
                </a:solidFill>
                <a:latin typeface="Constantia" panose="02030602050306030303" pitchFamily="18" charset="0"/>
              </a:rPr>
              <a:t> </a:t>
            </a:r>
            <a:r>
              <a:rPr lang="en-US" dirty="0">
                <a:latin typeface="Constantia" panose="02030602050306030303" pitchFamily="18" charset="0"/>
              </a:rPr>
              <a:t>Other institutional and outside aid may be awarded, which will have their own requirements</a:t>
            </a:r>
          </a:p>
          <a:p>
            <a:pPr marL="0" indent="0">
              <a:buNone/>
            </a:pPr>
            <a:endParaRPr lang="en-US" sz="2100" dirty="0"/>
          </a:p>
        </p:txBody>
      </p:sp>
    </p:spTree>
    <p:extLst>
      <p:ext uri="{BB962C8B-B14F-4D97-AF65-F5344CB8AC3E}">
        <p14:creationId xmlns:p14="http://schemas.microsoft.com/office/powerpoint/2010/main" val="3452349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325E6-979A-4589-849D-3B31492909AA}"/>
              </a:ext>
            </a:extLst>
          </p:cNvPr>
          <p:cNvSpPr>
            <a:spLocks noGrp="1"/>
          </p:cNvSpPr>
          <p:nvPr>
            <p:ph type="title"/>
          </p:nvPr>
        </p:nvSpPr>
        <p:spPr>
          <a:xfrm>
            <a:off x="1097280" y="286603"/>
            <a:ext cx="10058400" cy="1112989"/>
          </a:xfrm>
        </p:spPr>
        <p:txBody>
          <a:bodyPr>
            <a:normAutofit/>
          </a:bodyPr>
          <a:lstStyle/>
          <a:p>
            <a:pPr algn="ctr"/>
            <a:r>
              <a:rPr lang="en-US" b="1" dirty="0">
                <a:solidFill>
                  <a:srgbClr val="7030A0"/>
                </a:solidFill>
                <a:latin typeface="Constantia" panose="02030602050306030303" pitchFamily="18" charset="0"/>
              </a:rPr>
              <a:t>Additional Funding Opportunities</a:t>
            </a:r>
            <a:br>
              <a:rPr lang="en-US" b="1" dirty="0">
                <a:solidFill>
                  <a:srgbClr val="7030A0"/>
                </a:solidFill>
                <a:latin typeface="Constantia" panose="02030602050306030303" pitchFamily="18" charset="0"/>
              </a:rPr>
            </a:br>
            <a:r>
              <a:rPr lang="en-US" sz="2200" b="1" dirty="0">
                <a:solidFill>
                  <a:srgbClr val="7030A0"/>
                </a:solidFill>
                <a:latin typeface="Constantia" panose="02030602050306030303" pitchFamily="18" charset="0"/>
              </a:rPr>
              <a:t>Links are available within MyNSU and the Financial Aid website</a:t>
            </a:r>
          </a:p>
        </p:txBody>
      </p:sp>
      <p:sp>
        <p:nvSpPr>
          <p:cNvPr id="3" name="Content Placeholder 2">
            <a:extLst>
              <a:ext uri="{FF2B5EF4-FFF2-40B4-BE49-F238E27FC236}">
                <a16:creationId xmlns:a16="http://schemas.microsoft.com/office/drawing/2014/main" id="{CA136C30-977F-4F77-999B-85EA93F22FB0}"/>
              </a:ext>
            </a:extLst>
          </p:cNvPr>
          <p:cNvSpPr>
            <a:spLocks noGrp="1"/>
          </p:cNvSpPr>
          <p:nvPr>
            <p:ph idx="1"/>
          </p:nvPr>
        </p:nvSpPr>
        <p:spPr>
          <a:xfrm>
            <a:off x="838200" y="1825625"/>
            <a:ext cx="10515600" cy="4369902"/>
          </a:xfrm>
        </p:spPr>
        <p:txBody>
          <a:bodyPr>
            <a:normAutofit fontScale="85000" lnSpcReduction="20000"/>
          </a:bodyPr>
          <a:lstStyle/>
          <a:p>
            <a:pPr>
              <a:buFont typeface="Courier New" panose="02070309020205020404" pitchFamily="49" charset="0"/>
              <a:buChar char="o"/>
            </a:pPr>
            <a:r>
              <a:rPr lang="en-US" dirty="0">
                <a:solidFill>
                  <a:srgbClr val="7030A0"/>
                </a:solidFill>
                <a:latin typeface="Constantia" panose="02030602050306030303" pitchFamily="18" charset="0"/>
              </a:rPr>
              <a:t> </a:t>
            </a:r>
            <a:r>
              <a:rPr lang="en-US" sz="2100" dirty="0">
                <a:solidFill>
                  <a:srgbClr val="7030A0"/>
                </a:solidFill>
                <a:latin typeface="Constantia" panose="02030602050306030303" pitchFamily="18" charset="0"/>
              </a:rPr>
              <a:t>Alumni Foundation Scholarships</a:t>
            </a:r>
          </a:p>
          <a:p>
            <a:pPr lvl="1">
              <a:buFont typeface="Courier New" panose="02070309020205020404" pitchFamily="49" charset="0"/>
              <a:buChar char="o"/>
            </a:pPr>
            <a:r>
              <a:rPr lang="en-US" dirty="0">
                <a:solidFill>
                  <a:srgbClr val="7030A0"/>
                </a:solidFill>
                <a:latin typeface="Constantia" panose="02030602050306030303" pitchFamily="18" charset="0"/>
              </a:rPr>
              <a:t>A variety of scholarships are available through the generous donations to our university </a:t>
            </a:r>
          </a:p>
          <a:p>
            <a:pPr lvl="1">
              <a:buFont typeface="Courier New" panose="02070309020205020404" pitchFamily="49" charset="0"/>
              <a:buChar char="o"/>
            </a:pPr>
            <a:r>
              <a:rPr lang="en-US" dirty="0">
                <a:solidFill>
                  <a:srgbClr val="7030A0"/>
                </a:solidFill>
                <a:latin typeface="Constantia" panose="02030602050306030303" pitchFamily="18" charset="0"/>
              </a:rPr>
              <a:t>Application required </a:t>
            </a:r>
          </a:p>
          <a:p>
            <a:pPr>
              <a:buFont typeface="Courier New" panose="02070309020205020404" pitchFamily="49" charset="0"/>
              <a:buChar char="o"/>
            </a:pPr>
            <a:r>
              <a:rPr lang="en-US" sz="2100" dirty="0">
                <a:solidFill>
                  <a:srgbClr val="7030A0"/>
                </a:solidFill>
                <a:latin typeface="Constantia" panose="02030602050306030303" pitchFamily="18" charset="0"/>
              </a:rPr>
              <a:t>Tuition Hardship Exemption</a:t>
            </a:r>
          </a:p>
          <a:p>
            <a:pPr lvl="1">
              <a:buFont typeface="Courier New" panose="02070309020205020404" pitchFamily="49" charset="0"/>
              <a:buChar char="o"/>
            </a:pPr>
            <a:r>
              <a:rPr lang="en-US" dirty="0">
                <a:solidFill>
                  <a:srgbClr val="7030A0"/>
                </a:solidFill>
                <a:latin typeface="Constantia" panose="02030602050306030303" pitchFamily="18" charset="0"/>
              </a:rPr>
              <a:t>Up to $300 per semester awarded to eligible LA residents (non-TOPS eligible students) </a:t>
            </a:r>
          </a:p>
          <a:p>
            <a:pPr lvl="1">
              <a:buFont typeface="Courier New" panose="02070309020205020404" pitchFamily="49" charset="0"/>
              <a:buChar char="o"/>
            </a:pPr>
            <a:r>
              <a:rPr lang="en-US" dirty="0">
                <a:solidFill>
                  <a:srgbClr val="7030A0"/>
                </a:solidFill>
                <a:latin typeface="Constantia" panose="02030602050306030303" pitchFamily="18" charset="0"/>
              </a:rPr>
              <a:t>Application required </a:t>
            </a:r>
          </a:p>
          <a:p>
            <a:pPr>
              <a:buFont typeface="Courier New" panose="02070309020205020404" pitchFamily="49" charset="0"/>
              <a:buChar char="o"/>
            </a:pPr>
            <a:r>
              <a:rPr lang="en-US" sz="2100" dirty="0">
                <a:solidFill>
                  <a:srgbClr val="7030A0"/>
                </a:solidFill>
                <a:latin typeface="Constantia" panose="02030602050306030303" pitchFamily="18" charset="0"/>
              </a:rPr>
              <a:t>Parent Plus Loan</a:t>
            </a:r>
          </a:p>
          <a:p>
            <a:pPr lvl="1">
              <a:buFont typeface="Courier New" panose="02070309020205020404" pitchFamily="49" charset="0"/>
              <a:buChar char="o"/>
            </a:pPr>
            <a:r>
              <a:rPr lang="en-US" dirty="0">
                <a:solidFill>
                  <a:srgbClr val="7030A0"/>
                </a:solidFill>
                <a:latin typeface="Constantia" panose="02030602050306030303" pitchFamily="18" charset="0"/>
              </a:rPr>
              <a:t>Loans for parents of dependent students, based on credit</a:t>
            </a:r>
          </a:p>
          <a:p>
            <a:pPr lvl="1">
              <a:buFont typeface="Courier New" panose="02070309020205020404" pitchFamily="49" charset="0"/>
              <a:buChar char="o"/>
            </a:pPr>
            <a:r>
              <a:rPr lang="en-US" dirty="0">
                <a:solidFill>
                  <a:srgbClr val="7030A0"/>
                </a:solidFill>
                <a:latin typeface="Constantia" panose="02030602050306030303" pitchFamily="18" charset="0"/>
              </a:rPr>
              <a:t>The parent must complete the application   </a:t>
            </a:r>
          </a:p>
          <a:p>
            <a:pPr lvl="2">
              <a:buFont typeface="Courier New" panose="02070309020205020404" pitchFamily="49" charset="0"/>
              <a:buChar char="o"/>
            </a:pPr>
            <a:r>
              <a:rPr lang="en-US" sz="1500" dirty="0">
                <a:solidFill>
                  <a:srgbClr val="7030A0"/>
                </a:solidFill>
                <a:latin typeface="Constantia" panose="02030602050306030303" pitchFamily="18" charset="0"/>
              </a:rPr>
              <a:t>Approval – can be awarded up to the students Cost of Attendance, based on the amount approved</a:t>
            </a:r>
          </a:p>
          <a:p>
            <a:pPr lvl="2">
              <a:buFont typeface="Courier New" panose="02070309020205020404" pitchFamily="49" charset="0"/>
              <a:buChar char="o"/>
            </a:pPr>
            <a:r>
              <a:rPr lang="en-US" sz="1500" dirty="0">
                <a:solidFill>
                  <a:srgbClr val="7030A0"/>
                </a:solidFill>
                <a:latin typeface="Constantia" panose="02030602050306030303" pitchFamily="18" charset="0"/>
              </a:rPr>
              <a:t>Denial – awarded up to the dependent loan amounts based on classification (</a:t>
            </a:r>
            <a:r>
              <a:rPr lang="en-US" sz="1500" b="1" dirty="0">
                <a:solidFill>
                  <a:srgbClr val="7030A0"/>
                </a:solidFill>
                <a:latin typeface="Constantia" panose="02030602050306030303" pitchFamily="18" charset="0"/>
              </a:rPr>
              <a:t>This would be processed as an unsubsidized loan</a:t>
            </a:r>
            <a:r>
              <a:rPr lang="en-US" sz="1500" dirty="0">
                <a:solidFill>
                  <a:srgbClr val="7030A0"/>
                </a:solidFill>
                <a:latin typeface="Constantia" panose="02030602050306030303" pitchFamily="18" charset="0"/>
              </a:rPr>
              <a:t>)</a:t>
            </a:r>
          </a:p>
          <a:p>
            <a:pPr>
              <a:buFont typeface="Courier New" panose="02070309020205020404" pitchFamily="49" charset="0"/>
              <a:buChar char="o"/>
            </a:pPr>
            <a:r>
              <a:rPr lang="en-US" sz="2100" dirty="0">
                <a:solidFill>
                  <a:srgbClr val="7030A0"/>
                </a:solidFill>
                <a:latin typeface="Constantia" panose="02030602050306030303" pitchFamily="18" charset="0"/>
              </a:rPr>
              <a:t>Fastweb – third party scholarship search</a:t>
            </a:r>
          </a:p>
          <a:p>
            <a:pPr>
              <a:buFont typeface="Courier New" panose="02070309020205020404" pitchFamily="49" charset="0"/>
              <a:buChar char="o"/>
            </a:pPr>
            <a:r>
              <a:rPr lang="en-US" sz="2100" dirty="0">
                <a:solidFill>
                  <a:srgbClr val="7030A0"/>
                </a:solidFill>
                <a:latin typeface="Constantia" panose="02030602050306030303" pitchFamily="18" charset="0"/>
              </a:rPr>
              <a:t>Alternative Loans </a:t>
            </a:r>
          </a:p>
          <a:p>
            <a:pPr lvl="1">
              <a:buFont typeface="Courier New" panose="02070309020205020404" pitchFamily="49" charset="0"/>
              <a:buChar char="o"/>
            </a:pPr>
            <a:r>
              <a:rPr lang="en-US" dirty="0">
                <a:solidFill>
                  <a:srgbClr val="7030A0"/>
                </a:solidFill>
                <a:latin typeface="Constantia" panose="02030602050306030303" pitchFamily="18" charset="0"/>
              </a:rPr>
              <a:t>Should only be considered as last resort</a:t>
            </a:r>
          </a:p>
          <a:p>
            <a:pPr lvl="1">
              <a:buFont typeface="Courier New" panose="02070309020205020404" pitchFamily="49" charset="0"/>
              <a:buChar char="o"/>
            </a:pPr>
            <a:r>
              <a:rPr lang="en-US" dirty="0">
                <a:solidFill>
                  <a:srgbClr val="7030A0"/>
                </a:solidFill>
                <a:latin typeface="Constantia" panose="02030602050306030303" pitchFamily="18" charset="0"/>
              </a:rPr>
              <a:t>Based on applicants' credit </a:t>
            </a:r>
          </a:p>
          <a:p>
            <a:pPr>
              <a:buFont typeface="Courier New" panose="02070309020205020404" pitchFamily="49" charset="0"/>
              <a:buChar char="o"/>
            </a:pPr>
            <a:endParaRPr lang="en-US" sz="2100" dirty="0"/>
          </a:p>
        </p:txBody>
      </p:sp>
    </p:spTree>
    <p:extLst>
      <p:ext uri="{BB962C8B-B14F-4D97-AF65-F5344CB8AC3E}">
        <p14:creationId xmlns:p14="http://schemas.microsoft.com/office/powerpoint/2010/main" val="3526387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A14B3-E3C8-4CAB-85F1-A5D0BECA56DF}"/>
              </a:ext>
            </a:extLst>
          </p:cNvPr>
          <p:cNvSpPr>
            <a:spLocks noGrp="1"/>
          </p:cNvSpPr>
          <p:nvPr>
            <p:ph type="title"/>
          </p:nvPr>
        </p:nvSpPr>
        <p:spPr>
          <a:xfrm>
            <a:off x="838200" y="365125"/>
            <a:ext cx="10515600" cy="963803"/>
          </a:xfrm>
        </p:spPr>
        <p:txBody>
          <a:bodyPr>
            <a:normAutofit/>
          </a:bodyPr>
          <a:lstStyle/>
          <a:p>
            <a:r>
              <a:rPr lang="en-US" b="1" dirty="0">
                <a:solidFill>
                  <a:srgbClr val="7030A0"/>
                </a:solidFill>
                <a:latin typeface="Constantia" panose="02030602050306030303" pitchFamily="18" charset="0"/>
              </a:rPr>
              <a:t>DISBURSEMENT</a:t>
            </a:r>
          </a:p>
        </p:txBody>
      </p:sp>
      <p:sp>
        <p:nvSpPr>
          <p:cNvPr id="3" name="Content Placeholder 2">
            <a:extLst>
              <a:ext uri="{FF2B5EF4-FFF2-40B4-BE49-F238E27FC236}">
                <a16:creationId xmlns:a16="http://schemas.microsoft.com/office/drawing/2014/main" id="{CC0F9BAE-8792-4DD0-8EAB-AC6275371B25}"/>
              </a:ext>
            </a:extLst>
          </p:cNvPr>
          <p:cNvSpPr>
            <a:spLocks noGrp="1"/>
          </p:cNvSpPr>
          <p:nvPr>
            <p:ph idx="1"/>
          </p:nvPr>
        </p:nvSpPr>
        <p:spPr>
          <a:xfrm>
            <a:off x="838200" y="1328928"/>
            <a:ext cx="10515600" cy="4848035"/>
          </a:xfrm>
        </p:spPr>
        <p:txBody>
          <a:bodyPr>
            <a:normAutofit fontScale="32500" lnSpcReduction="20000"/>
          </a:bodyPr>
          <a:lstStyle/>
          <a:p>
            <a:pPr marL="0" indent="0">
              <a:buNone/>
            </a:pPr>
            <a:endParaRPr lang="en-US" sz="4200" b="1" dirty="0">
              <a:solidFill>
                <a:schemeClr val="accent2"/>
              </a:solidFill>
              <a:latin typeface="Constantia" panose="02030602050306030303" pitchFamily="18" charset="0"/>
            </a:endParaRPr>
          </a:p>
          <a:p>
            <a:pPr>
              <a:buFont typeface="Courier New" panose="02070309020205020404" pitchFamily="49" charset="0"/>
              <a:buChar char="o"/>
            </a:pPr>
            <a:endParaRPr lang="en-US" sz="5000" b="1" dirty="0">
              <a:latin typeface="Constantia" panose="02030602050306030303" pitchFamily="18" charset="0"/>
            </a:endParaRPr>
          </a:p>
          <a:p>
            <a:pPr>
              <a:buFont typeface="Courier New" panose="02070309020205020404" pitchFamily="49" charset="0"/>
              <a:buChar char="o"/>
            </a:pPr>
            <a:r>
              <a:rPr lang="en-US" sz="4800" b="1" dirty="0">
                <a:latin typeface="Constantia" panose="02030602050306030303" pitchFamily="18" charset="0"/>
              </a:rPr>
              <a:t>Some awards require full time enrollment </a:t>
            </a:r>
          </a:p>
          <a:p>
            <a:pPr>
              <a:buFont typeface="Courier New" panose="02070309020205020404" pitchFamily="49" charset="0"/>
              <a:buChar char="o"/>
            </a:pPr>
            <a:r>
              <a:rPr lang="en-US" sz="4800" b="1" dirty="0">
                <a:solidFill>
                  <a:schemeClr val="accent2"/>
                </a:solidFill>
                <a:latin typeface="Constantia" panose="02030602050306030303" pitchFamily="18" charset="0"/>
              </a:rPr>
              <a:t> </a:t>
            </a:r>
            <a:r>
              <a:rPr lang="en-US" sz="4800" b="1" dirty="0">
                <a:latin typeface="Constantia" panose="02030602050306030303" pitchFamily="18" charset="0"/>
              </a:rPr>
              <a:t>Loans require half time enrollment (6 hours for undergrad, 5 hours for graduates)</a:t>
            </a:r>
          </a:p>
          <a:p>
            <a:pPr>
              <a:buFont typeface="Courier New" panose="02070309020205020404" pitchFamily="49" charset="0"/>
              <a:buChar char="o"/>
            </a:pPr>
            <a:r>
              <a:rPr lang="en-US" sz="4800" b="1" dirty="0">
                <a:solidFill>
                  <a:schemeClr val="accent2"/>
                </a:solidFill>
                <a:latin typeface="Constantia" panose="02030602050306030303" pitchFamily="18" charset="0"/>
              </a:rPr>
              <a:t> </a:t>
            </a:r>
            <a:r>
              <a:rPr lang="en-US" sz="4800" b="1" dirty="0">
                <a:latin typeface="Constantia" panose="02030602050306030303" pitchFamily="18" charset="0"/>
              </a:rPr>
              <a:t>Certain awards can be disbursed on a percentage of the student’s enrollment (such as Pell)</a:t>
            </a:r>
          </a:p>
          <a:p>
            <a:pPr>
              <a:buFont typeface="Courier New" panose="02070309020205020404" pitchFamily="49" charset="0"/>
              <a:buChar char="o"/>
            </a:pPr>
            <a:r>
              <a:rPr lang="en-US" sz="4800" b="1" dirty="0">
                <a:solidFill>
                  <a:schemeClr val="accent2"/>
                </a:solidFill>
                <a:latin typeface="Constantia" panose="02030602050306030303" pitchFamily="18" charset="0"/>
              </a:rPr>
              <a:t> </a:t>
            </a:r>
            <a:r>
              <a:rPr lang="en-US" sz="4800" b="1" dirty="0">
                <a:latin typeface="Constantia" panose="02030602050306030303" pitchFamily="18" charset="0"/>
              </a:rPr>
              <a:t>Federal awards will be disbursed on the attending hours</a:t>
            </a:r>
          </a:p>
          <a:p>
            <a:pPr marL="0" indent="0">
              <a:buNone/>
            </a:pPr>
            <a:r>
              <a:rPr lang="en-US" sz="4800" b="1" dirty="0">
                <a:latin typeface="Constantia" panose="02030602050306030303" pitchFamily="18" charset="0"/>
              </a:rPr>
              <a:t>FOR EXAMPLE:</a:t>
            </a:r>
          </a:p>
          <a:p>
            <a:pPr>
              <a:buFont typeface="Courier New" panose="02070309020205020404" pitchFamily="49" charset="0"/>
              <a:buChar char="o"/>
            </a:pPr>
            <a:r>
              <a:rPr lang="en-US" sz="4800" b="1" dirty="0">
                <a:solidFill>
                  <a:schemeClr val="accent2"/>
                </a:solidFill>
                <a:latin typeface="Constantia" panose="02030602050306030303" pitchFamily="18" charset="0"/>
              </a:rPr>
              <a:t> </a:t>
            </a:r>
            <a:r>
              <a:rPr lang="en-US" sz="4800" b="1" dirty="0">
                <a:latin typeface="Constantia" panose="02030602050306030303" pitchFamily="18" charset="0"/>
              </a:rPr>
              <a:t>Student enrolls in 6 hours A term and 6 hours B term, here is how funds will disburse:</a:t>
            </a:r>
          </a:p>
          <a:p>
            <a:pPr lvl="2">
              <a:lnSpc>
                <a:spcPct val="120000"/>
              </a:lnSpc>
              <a:buFont typeface="Courier New" panose="02070309020205020404" pitchFamily="49" charset="0"/>
              <a:buChar char="o"/>
            </a:pPr>
            <a:r>
              <a:rPr lang="en-US" sz="4800" i="1" dirty="0">
                <a:solidFill>
                  <a:srgbClr val="7030A0"/>
                </a:solidFill>
                <a:latin typeface="Constantia" panose="02030602050306030303" pitchFamily="18" charset="0"/>
              </a:rPr>
              <a:t>Pell grant will disburse at half time rate in A term then, the remaining amount will disburse when B term courses begins.</a:t>
            </a:r>
          </a:p>
          <a:p>
            <a:pPr lvl="2">
              <a:lnSpc>
                <a:spcPct val="120000"/>
              </a:lnSpc>
              <a:buFont typeface="Courier New" panose="02070309020205020404" pitchFamily="49" charset="0"/>
              <a:buChar char="o"/>
            </a:pPr>
            <a:r>
              <a:rPr lang="en-US" sz="4800" i="1" dirty="0">
                <a:solidFill>
                  <a:srgbClr val="7030A0"/>
                </a:solidFill>
                <a:latin typeface="Constantia" panose="02030602050306030303" pitchFamily="18" charset="0"/>
              </a:rPr>
              <a:t>Loans; 6 hours is considered half time enrollment all loans funds will disburse at the start of A term</a:t>
            </a:r>
          </a:p>
          <a:p>
            <a:pPr>
              <a:buFont typeface="Courier New" panose="02070309020205020404" pitchFamily="49" charset="0"/>
              <a:buChar char="o"/>
            </a:pPr>
            <a:r>
              <a:rPr lang="en-US" sz="4800" b="1" dirty="0">
                <a:solidFill>
                  <a:schemeClr val="accent2"/>
                </a:solidFill>
                <a:latin typeface="Constantia" panose="02030602050306030303" pitchFamily="18" charset="0"/>
              </a:rPr>
              <a:t> </a:t>
            </a:r>
            <a:r>
              <a:rPr lang="en-US" sz="4800" b="1" dirty="0">
                <a:latin typeface="Constantia" panose="02030602050306030303" pitchFamily="18" charset="0"/>
              </a:rPr>
              <a:t>Student enrolls in 3 hours A term and 3 hours B term, here is how funds will disburse:</a:t>
            </a:r>
          </a:p>
          <a:p>
            <a:pPr marL="0" indent="0">
              <a:buNone/>
            </a:pPr>
            <a:endParaRPr lang="en-US" sz="4800" b="1" dirty="0">
              <a:latin typeface="Constantia" panose="02030602050306030303" pitchFamily="18" charset="0"/>
            </a:endParaRPr>
          </a:p>
          <a:p>
            <a:pPr lvl="2">
              <a:buFont typeface="Courier New" panose="02070309020205020404" pitchFamily="49" charset="0"/>
              <a:buChar char="o"/>
            </a:pPr>
            <a:r>
              <a:rPr lang="en-US" sz="4800" b="1" dirty="0">
                <a:solidFill>
                  <a:schemeClr val="accent2"/>
                </a:solidFill>
                <a:latin typeface="Constantia" panose="02030602050306030303" pitchFamily="18" charset="0"/>
              </a:rPr>
              <a:t> </a:t>
            </a:r>
            <a:r>
              <a:rPr lang="en-US" sz="4800" i="1" dirty="0">
                <a:solidFill>
                  <a:srgbClr val="7030A0"/>
                </a:solidFill>
                <a:latin typeface="Constantia" panose="02030602050306030303" pitchFamily="18" charset="0"/>
              </a:rPr>
              <a:t>Loans; since the student must be half time no loans will disburse until the class start date of B term</a:t>
            </a:r>
          </a:p>
        </p:txBody>
      </p:sp>
    </p:spTree>
    <p:extLst>
      <p:ext uri="{BB962C8B-B14F-4D97-AF65-F5344CB8AC3E}">
        <p14:creationId xmlns:p14="http://schemas.microsoft.com/office/powerpoint/2010/main" val="490277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C7488-7B3E-4592-83BB-4EB3CE897D3C}"/>
              </a:ext>
            </a:extLst>
          </p:cNvPr>
          <p:cNvSpPr>
            <a:spLocks noGrp="1"/>
          </p:cNvSpPr>
          <p:nvPr>
            <p:ph type="title"/>
          </p:nvPr>
        </p:nvSpPr>
        <p:spPr/>
        <p:txBody>
          <a:bodyPr/>
          <a:lstStyle/>
          <a:p>
            <a:r>
              <a:rPr lang="en-US" b="1" dirty="0">
                <a:solidFill>
                  <a:srgbClr val="7030A0"/>
                </a:solidFill>
                <a:latin typeface="Constantia" panose="02030602050306030303" pitchFamily="18" charset="0"/>
              </a:rPr>
              <a:t>DISBURSEMENT</a:t>
            </a:r>
            <a:endParaRPr lang="en-US" dirty="0">
              <a:solidFill>
                <a:srgbClr val="7030A0"/>
              </a:solidFill>
            </a:endParaRPr>
          </a:p>
        </p:txBody>
      </p:sp>
      <p:sp>
        <p:nvSpPr>
          <p:cNvPr id="3" name="Content Placeholder 2">
            <a:extLst>
              <a:ext uri="{FF2B5EF4-FFF2-40B4-BE49-F238E27FC236}">
                <a16:creationId xmlns:a16="http://schemas.microsoft.com/office/drawing/2014/main" id="{59683668-FABC-4604-9AE0-62BF9628D5E5}"/>
              </a:ext>
            </a:extLst>
          </p:cNvPr>
          <p:cNvSpPr>
            <a:spLocks noGrp="1"/>
          </p:cNvSpPr>
          <p:nvPr>
            <p:ph idx="1"/>
          </p:nvPr>
        </p:nvSpPr>
        <p:spPr>
          <a:xfrm>
            <a:off x="838200" y="1690688"/>
            <a:ext cx="10515600" cy="4486275"/>
          </a:xfrm>
        </p:spPr>
        <p:txBody>
          <a:bodyPr>
            <a:normAutofit/>
          </a:bodyPr>
          <a:lstStyle/>
          <a:p>
            <a:pPr>
              <a:buFont typeface="Courier New" panose="02070309020205020404" pitchFamily="49" charset="0"/>
              <a:buChar char="o"/>
            </a:pPr>
            <a:r>
              <a:rPr lang="en-US" dirty="0">
                <a:solidFill>
                  <a:schemeClr val="accent2"/>
                </a:solidFill>
                <a:latin typeface="Constantia" panose="02030602050306030303" pitchFamily="18" charset="0"/>
              </a:rPr>
              <a:t> </a:t>
            </a:r>
            <a:r>
              <a:rPr lang="en-US" sz="2400" b="1" dirty="0">
                <a:latin typeface="Constantia" panose="02030602050306030303" pitchFamily="18" charset="0"/>
              </a:rPr>
              <a:t>Repeat Courses </a:t>
            </a:r>
          </a:p>
          <a:p>
            <a:pPr>
              <a:buFont typeface="Courier New" panose="02070309020205020404" pitchFamily="49" charset="0"/>
              <a:buChar char="o"/>
            </a:pPr>
            <a:r>
              <a:rPr lang="en-US" dirty="0">
                <a:latin typeface="Constantia" panose="02030602050306030303" pitchFamily="18" charset="0"/>
              </a:rPr>
              <a:t>Federal Aid will only pay for a course twice if a student has a passing grade of D or higher</a:t>
            </a:r>
          </a:p>
          <a:p>
            <a:pPr>
              <a:buFont typeface="Courier New" panose="02070309020205020404" pitchFamily="49" charset="0"/>
              <a:buChar char="o"/>
            </a:pPr>
            <a:r>
              <a:rPr lang="en-US" dirty="0">
                <a:solidFill>
                  <a:schemeClr val="accent2"/>
                </a:solidFill>
                <a:latin typeface="Constantia" panose="02030602050306030303" pitchFamily="18" charset="0"/>
              </a:rPr>
              <a:t> </a:t>
            </a:r>
            <a:r>
              <a:rPr lang="en-US" dirty="0">
                <a:latin typeface="Constantia" panose="02030602050306030303" pitchFamily="18" charset="0"/>
              </a:rPr>
              <a:t>SAMPLE 1: John took a Math course and made a D grade.  John can receive federal aid to take the course again but federal aid will not pay for a third attempt</a:t>
            </a:r>
          </a:p>
          <a:p>
            <a:pPr marL="0" indent="0">
              <a:buNone/>
            </a:pPr>
            <a:r>
              <a:rPr lang="en-US" dirty="0">
                <a:solidFill>
                  <a:schemeClr val="accent2"/>
                </a:solidFill>
                <a:latin typeface="Constantia" panose="02030602050306030303" pitchFamily="18" charset="0"/>
              </a:rPr>
              <a:t> </a:t>
            </a:r>
            <a:r>
              <a:rPr lang="en-US" dirty="0">
                <a:latin typeface="Constantia" panose="02030602050306030303" pitchFamily="18" charset="0"/>
              </a:rPr>
              <a:t>SAMPLE 2: If John fails the Math course with an F grade, federal aid will pay for the course until he receives a passing grade of D or higher.</a:t>
            </a:r>
          </a:p>
        </p:txBody>
      </p:sp>
    </p:spTree>
    <p:extLst>
      <p:ext uri="{BB962C8B-B14F-4D97-AF65-F5344CB8AC3E}">
        <p14:creationId xmlns:p14="http://schemas.microsoft.com/office/powerpoint/2010/main" val="2893552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0F993-B5ED-6E91-7994-16CA8C4695A3}"/>
              </a:ext>
            </a:extLst>
          </p:cNvPr>
          <p:cNvSpPr>
            <a:spLocks noGrp="1"/>
          </p:cNvSpPr>
          <p:nvPr>
            <p:ph type="title"/>
          </p:nvPr>
        </p:nvSpPr>
        <p:spPr/>
        <p:txBody>
          <a:bodyPr/>
          <a:lstStyle/>
          <a:p>
            <a:r>
              <a:rPr lang="en-US" b="1" dirty="0">
                <a:solidFill>
                  <a:srgbClr val="7030A0"/>
                </a:solidFill>
                <a:latin typeface="Constantia" panose="02030602050306030303" pitchFamily="18" charset="0"/>
              </a:rPr>
              <a:t>WITHDRAWALS</a:t>
            </a:r>
          </a:p>
        </p:txBody>
      </p:sp>
      <p:sp>
        <p:nvSpPr>
          <p:cNvPr id="3" name="Content Placeholder 2">
            <a:extLst>
              <a:ext uri="{FF2B5EF4-FFF2-40B4-BE49-F238E27FC236}">
                <a16:creationId xmlns:a16="http://schemas.microsoft.com/office/drawing/2014/main" id="{B536D3BE-4888-C7AB-AB4D-B929E539947F}"/>
              </a:ext>
            </a:extLst>
          </p:cNvPr>
          <p:cNvSpPr>
            <a:spLocks noGrp="1"/>
          </p:cNvSpPr>
          <p:nvPr>
            <p:ph idx="1"/>
          </p:nvPr>
        </p:nvSpPr>
        <p:spPr/>
        <p:txBody>
          <a:bodyPr>
            <a:normAutofit/>
          </a:bodyPr>
          <a:lstStyle/>
          <a:p>
            <a:pPr>
              <a:buFont typeface="Courier New" panose="02070309020205020404" pitchFamily="49" charset="0"/>
              <a:buChar char="o"/>
            </a:pPr>
            <a:r>
              <a:rPr lang="en-US" sz="2000" dirty="0">
                <a:solidFill>
                  <a:schemeClr val="accent2"/>
                </a:solidFill>
                <a:latin typeface="Constantia" panose="02030602050306030303" pitchFamily="18" charset="0"/>
              </a:rPr>
              <a:t> </a:t>
            </a:r>
            <a:r>
              <a:rPr lang="en-US" sz="2000" dirty="0">
                <a:latin typeface="Constantia" panose="02030602050306030303" pitchFamily="18" charset="0"/>
              </a:rPr>
              <a:t>If a student withdraws from all of their courses within a semester; the financial aid office will be required to perform a return of Title IV calculation to determine how much of the federal aid the student has earned.  A student must attend at least 60% of the semester in order to receive all aid disbursed.  If a student withdraws before 60% of the semester this will require the student to pay back some of the federal funds they received.</a:t>
            </a:r>
          </a:p>
          <a:p>
            <a:pPr marL="0" indent="0">
              <a:buNone/>
            </a:pPr>
            <a:endParaRPr lang="en-US" sz="2000" dirty="0">
              <a:solidFill>
                <a:schemeClr val="accent2"/>
              </a:solidFill>
            </a:endParaRPr>
          </a:p>
          <a:p>
            <a:pPr>
              <a:buFont typeface="Courier New" panose="02070309020205020404" pitchFamily="49" charset="0"/>
              <a:buChar char="o"/>
            </a:pPr>
            <a:r>
              <a:rPr lang="en-US" sz="2000" dirty="0">
                <a:solidFill>
                  <a:schemeClr val="accent2"/>
                </a:solidFill>
              </a:rPr>
              <a:t> </a:t>
            </a:r>
            <a:r>
              <a:rPr lang="en-US" sz="2000" dirty="0">
                <a:latin typeface="Constantia" panose="02030602050306030303" pitchFamily="18" charset="0"/>
              </a:rPr>
              <a:t>Unofficial Withdrawals- if a student receives a WN (withdrew/never attended), or a failing grade for all enrolled courses, the Financial Aid Office must use the last date of attendance reported by the Instructor, to determine how much of the federal aid must be returned to the Government.</a:t>
            </a:r>
          </a:p>
          <a:p>
            <a:pPr lvl="1">
              <a:buFont typeface="Courier New" panose="02070309020205020404" pitchFamily="49" charset="0"/>
              <a:buChar char="o"/>
            </a:pPr>
            <a:r>
              <a:rPr lang="en-US" sz="2000" dirty="0">
                <a:solidFill>
                  <a:schemeClr val="accent2"/>
                </a:solidFill>
                <a:latin typeface="Constantia" panose="02030602050306030303" pitchFamily="18" charset="0"/>
              </a:rPr>
              <a:t> </a:t>
            </a:r>
            <a:r>
              <a:rPr lang="en-US" sz="2000" dirty="0">
                <a:latin typeface="Constantia" panose="02030602050306030303" pitchFamily="18" charset="0"/>
              </a:rPr>
              <a:t>If a student receives a ‘WN’ grade, the federal funds used to pay for that course will have to be returned to the Government.</a:t>
            </a:r>
            <a:endParaRPr lang="en-US" sz="2000" dirty="0">
              <a:solidFill>
                <a:schemeClr val="accent2"/>
              </a:solidFill>
              <a:latin typeface="Constantia" panose="02030602050306030303" pitchFamily="18" charset="0"/>
            </a:endParaRPr>
          </a:p>
        </p:txBody>
      </p:sp>
    </p:spTree>
    <p:extLst>
      <p:ext uri="{BB962C8B-B14F-4D97-AF65-F5344CB8AC3E}">
        <p14:creationId xmlns:p14="http://schemas.microsoft.com/office/powerpoint/2010/main" val="1470511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20BE-F126-A8C0-7FB7-98F8CB3ECC68}"/>
              </a:ext>
            </a:extLst>
          </p:cNvPr>
          <p:cNvSpPr>
            <a:spLocks noGrp="1"/>
          </p:cNvSpPr>
          <p:nvPr>
            <p:ph type="title"/>
          </p:nvPr>
        </p:nvSpPr>
        <p:spPr/>
        <p:txBody>
          <a:bodyPr>
            <a:normAutofit/>
          </a:bodyPr>
          <a:lstStyle/>
          <a:p>
            <a:r>
              <a:rPr lang="en-US" sz="3600" b="1" dirty="0">
                <a:solidFill>
                  <a:srgbClr val="7030A0"/>
                </a:solidFill>
                <a:latin typeface="Constantia" panose="02030602050306030303" pitchFamily="18" charset="0"/>
              </a:rPr>
              <a:t>ACADEMIC PROGRESS FOR SCHOLARSHIPS</a:t>
            </a:r>
          </a:p>
        </p:txBody>
      </p:sp>
      <p:sp>
        <p:nvSpPr>
          <p:cNvPr id="3" name="Content Placeholder 2">
            <a:extLst>
              <a:ext uri="{FF2B5EF4-FFF2-40B4-BE49-F238E27FC236}">
                <a16:creationId xmlns:a16="http://schemas.microsoft.com/office/drawing/2014/main" id="{D5A1A2DB-2838-F707-CEB1-971D80B1EC12}"/>
              </a:ext>
            </a:extLst>
          </p:cNvPr>
          <p:cNvSpPr>
            <a:spLocks noGrp="1"/>
          </p:cNvSpPr>
          <p:nvPr>
            <p:ph idx="1"/>
          </p:nvPr>
        </p:nvSpPr>
        <p:spPr>
          <a:xfrm>
            <a:off x="838200" y="1825625"/>
            <a:ext cx="10515600" cy="4879976"/>
          </a:xfrm>
        </p:spPr>
        <p:txBody>
          <a:bodyPr>
            <a:normAutofit/>
          </a:bodyPr>
          <a:lstStyle/>
          <a:p>
            <a:pPr marL="0" indent="0">
              <a:buNone/>
            </a:pPr>
            <a:r>
              <a:rPr lang="en-US" sz="3600" dirty="0">
                <a:latin typeface="Constantia" panose="02030602050306030303" pitchFamily="18" charset="0"/>
              </a:rPr>
              <a:t>Students must maintain the following for the Fall and Spring semesters:</a:t>
            </a:r>
          </a:p>
          <a:p>
            <a:pPr>
              <a:buFont typeface="Courier New" panose="02070309020205020404" pitchFamily="49" charset="0"/>
              <a:buChar char="o"/>
            </a:pPr>
            <a:r>
              <a:rPr lang="en-US" sz="3600" dirty="0">
                <a:solidFill>
                  <a:schemeClr val="accent2"/>
                </a:solidFill>
                <a:latin typeface="Constantia" panose="02030602050306030303" pitchFamily="18" charset="0"/>
              </a:rPr>
              <a:t> </a:t>
            </a:r>
            <a:r>
              <a:rPr lang="en-US" sz="3600" dirty="0">
                <a:latin typeface="Constantia" panose="02030602050306030303" pitchFamily="18" charset="0"/>
              </a:rPr>
              <a:t>Full-time enrollment</a:t>
            </a:r>
          </a:p>
          <a:p>
            <a:pPr>
              <a:buFont typeface="Courier New" panose="02070309020205020404" pitchFamily="49" charset="0"/>
              <a:buChar char="o"/>
            </a:pPr>
            <a:r>
              <a:rPr lang="en-US" sz="3600" dirty="0">
                <a:solidFill>
                  <a:schemeClr val="accent2"/>
                </a:solidFill>
                <a:latin typeface="Constantia" panose="02030602050306030303" pitchFamily="18" charset="0"/>
              </a:rPr>
              <a:t> </a:t>
            </a:r>
            <a:r>
              <a:rPr lang="en-US" sz="3600" dirty="0">
                <a:latin typeface="Constantia" panose="02030602050306030303" pitchFamily="18" charset="0"/>
              </a:rPr>
              <a:t>The required semester GPA</a:t>
            </a:r>
          </a:p>
          <a:p>
            <a:pPr>
              <a:buFont typeface="Courier New" panose="02070309020205020404" pitchFamily="49" charset="0"/>
              <a:buChar char="o"/>
            </a:pPr>
            <a:r>
              <a:rPr lang="en-US" sz="3600" dirty="0">
                <a:solidFill>
                  <a:schemeClr val="accent2"/>
                </a:solidFill>
                <a:latin typeface="Constantia" panose="02030602050306030303" pitchFamily="18" charset="0"/>
              </a:rPr>
              <a:t> </a:t>
            </a:r>
            <a:r>
              <a:rPr lang="en-US" sz="3600" dirty="0">
                <a:latin typeface="Constantia" panose="02030602050306030303" pitchFamily="18" charset="0"/>
              </a:rPr>
              <a:t>Your award letter will give you eligibility requirements to maintain your scholarship</a:t>
            </a:r>
          </a:p>
          <a:p>
            <a:pPr marL="0" indent="0">
              <a:buNone/>
            </a:pPr>
            <a:r>
              <a:rPr lang="en-US" sz="3100" b="1" dirty="0">
                <a:latin typeface="Constantia" panose="02030602050306030303" pitchFamily="18" charset="0"/>
              </a:rPr>
              <a:t>Note</a:t>
            </a:r>
            <a:r>
              <a:rPr lang="en-US" sz="3100" dirty="0">
                <a:latin typeface="Constantia" panose="02030602050306030303" pitchFamily="18" charset="0"/>
              </a:rPr>
              <a:t>: Academic scholarships are not used for Summer</a:t>
            </a:r>
          </a:p>
        </p:txBody>
      </p:sp>
    </p:spTree>
    <p:extLst>
      <p:ext uri="{BB962C8B-B14F-4D97-AF65-F5344CB8AC3E}">
        <p14:creationId xmlns:p14="http://schemas.microsoft.com/office/powerpoint/2010/main" val="2123733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20BE-F126-A8C0-7FB7-98F8CB3ECC68}"/>
              </a:ext>
            </a:extLst>
          </p:cNvPr>
          <p:cNvSpPr>
            <a:spLocks noGrp="1"/>
          </p:cNvSpPr>
          <p:nvPr>
            <p:ph type="title"/>
          </p:nvPr>
        </p:nvSpPr>
        <p:spPr/>
        <p:txBody>
          <a:bodyPr>
            <a:normAutofit/>
          </a:bodyPr>
          <a:lstStyle/>
          <a:p>
            <a:r>
              <a:rPr lang="en-US" sz="3600" b="1" dirty="0">
                <a:solidFill>
                  <a:srgbClr val="7030A0"/>
                </a:solidFill>
                <a:latin typeface="Constantia" panose="02030602050306030303" pitchFamily="18" charset="0"/>
              </a:rPr>
              <a:t>ACADEMIC PROGRESS FOR FEDERAL AID</a:t>
            </a:r>
          </a:p>
        </p:txBody>
      </p:sp>
      <p:sp>
        <p:nvSpPr>
          <p:cNvPr id="3" name="Content Placeholder 2">
            <a:extLst>
              <a:ext uri="{FF2B5EF4-FFF2-40B4-BE49-F238E27FC236}">
                <a16:creationId xmlns:a16="http://schemas.microsoft.com/office/drawing/2014/main" id="{D5A1A2DB-2838-F707-CEB1-971D80B1EC12}"/>
              </a:ext>
            </a:extLst>
          </p:cNvPr>
          <p:cNvSpPr>
            <a:spLocks noGrp="1"/>
          </p:cNvSpPr>
          <p:nvPr>
            <p:ph idx="1"/>
          </p:nvPr>
        </p:nvSpPr>
        <p:spPr>
          <a:xfrm>
            <a:off x="838200" y="1825625"/>
            <a:ext cx="10515600" cy="4127306"/>
          </a:xfrm>
        </p:spPr>
        <p:txBody>
          <a:bodyPr>
            <a:normAutofit fontScale="92500" lnSpcReduction="10000"/>
          </a:bodyPr>
          <a:lstStyle/>
          <a:p>
            <a:pPr>
              <a:buFont typeface="Courier New" panose="02070309020205020404" pitchFamily="49" charset="0"/>
              <a:buChar char="o"/>
            </a:pPr>
            <a:r>
              <a:rPr lang="en-US" sz="2400" dirty="0"/>
              <a:t>All students receiving federal aid must follow the federal satisfactory academic progress guidelines</a:t>
            </a:r>
          </a:p>
          <a:p>
            <a:pPr lvl="1">
              <a:buFont typeface="Wingdings" panose="05000000000000000000" pitchFamily="2" charset="2"/>
              <a:buChar char="§"/>
            </a:pPr>
            <a:r>
              <a:rPr lang="en-US" sz="2400" dirty="0"/>
              <a:t>Cumulative GPA of 2.0 for UG and 3.0 for GR </a:t>
            </a:r>
          </a:p>
          <a:p>
            <a:pPr lvl="1">
              <a:buFont typeface="Wingdings" panose="05000000000000000000" pitchFamily="2" charset="2"/>
              <a:buChar char="§"/>
            </a:pPr>
            <a:r>
              <a:rPr lang="en-US" sz="2400" dirty="0"/>
              <a:t>Cumulative completion rate of 67% of all courses </a:t>
            </a:r>
          </a:p>
          <a:p>
            <a:pPr lvl="3">
              <a:buFont typeface="Wingdings" panose="05000000000000000000" pitchFamily="2" charset="2"/>
              <a:buChar char="§"/>
            </a:pPr>
            <a:r>
              <a:rPr lang="en-US" sz="2400" dirty="0"/>
              <a:t>hours earned divided by hours attempted</a:t>
            </a:r>
            <a:endParaRPr lang="en-US" sz="2400" dirty="0">
              <a:latin typeface="Constantia" panose="02030602050306030303" pitchFamily="18" charset="0"/>
            </a:endParaRPr>
          </a:p>
          <a:p>
            <a:pPr lvl="1">
              <a:buFont typeface="Wingdings" panose="05000000000000000000" pitchFamily="2" charset="2"/>
              <a:buChar char="§"/>
            </a:pPr>
            <a:r>
              <a:rPr lang="en-US" sz="2400" dirty="0"/>
              <a:t>Please utilize our GPA/Hours Forecast Calculator to check progress (this can be found on our website: </a:t>
            </a:r>
            <a:r>
              <a:rPr lang="en-US" sz="2400" dirty="0">
                <a:solidFill>
                  <a:srgbClr val="7030A0"/>
                </a:solidFill>
                <a:hlinkClick r:id="rId2">
                  <a:extLst>
                    <a:ext uri="{A12FA001-AC4F-418D-AE19-62706E023703}">
                      <ahyp:hlinkClr xmlns:ahyp="http://schemas.microsoft.com/office/drawing/2018/hyperlinkcolor" val="tx"/>
                    </a:ext>
                  </a:extLst>
                </a:hlinkClick>
              </a:rPr>
              <a:t>www.nsula.edu/financialaid</a:t>
            </a:r>
            <a:r>
              <a:rPr lang="en-US" sz="2400" dirty="0">
                <a:solidFill>
                  <a:srgbClr val="7030A0"/>
                </a:solidFill>
              </a:rPr>
              <a:t> </a:t>
            </a:r>
            <a:r>
              <a:rPr lang="en-US" sz="2400" dirty="0">
                <a:solidFill>
                  <a:schemeClr val="tx1"/>
                </a:solidFill>
              </a:rPr>
              <a:t>)</a:t>
            </a:r>
          </a:p>
          <a:p>
            <a:pPr lvl="1">
              <a:buFont typeface="Wingdings" panose="05000000000000000000" pitchFamily="2" charset="2"/>
              <a:buChar char="§"/>
            </a:pPr>
            <a:r>
              <a:rPr lang="en-US" sz="2400" dirty="0"/>
              <a:t>Cannot attempt more than 150% of hours needed for respective program</a:t>
            </a:r>
          </a:p>
          <a:p>
            <a:pPr lvl="3">
              <a:buFont typeface="Wingdings" panose="05000000000000000000" pitchFamily="2" charset="2"/>
              <a:buChar char="§"/>
            </a:pPr>
            <a:r>
              <a:rPr lang="en-US" sz="2400" dirty="0"/>
              <a:t>(Program requires 120 for graduation, if a student attempts over 180 hours they are no longer eligible for federal aid)</a:t>
            </a:r>
          </a:p>
          <a:p>
            <a:pPr marL="566928" lvl="3" indent="0">
              <a:buNone/>
            </a:pPr>
            <a:endParaRPr lang="en-US" sz="2400" dirty="0"/>
          </a:p>
          <a:p>
            <a:pPr marL="566928" lvl="3" indent="0">
              <a:buNone/>
            </a:pPr>
            <a:r>
              <a:rPr lang="en-US" sz="2400" dirty="0"/>
              <a:t>NOTE: All withdrawn courses count in attempted hours</a:t>
            </a:r>
          </a:p>
        </p:txBody>
      </p:sp>
    </p:spTree>
    <p:extLst>
      <p:ext uri="{BB962C8B-B14F-4D97-AF65-F5344CB8AC3E}">
        <p14:creationId xmlns:p14="http://schemas.microsoft.com/office/powerpoint/2010/main" val="2266075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3653B-73D6-3935-7D2E-9F5234895C8C}"/>
              </a:ext>
            </a:extLst>
          </p:cNvPr>
          <p:cNvSpPr>
            <a:spLocks noGrp="1"/>
          </p:cNvSpPr>
          <p:nvPr>
            <p:ph type="title"/>
          </p:nvPr>
        </p:nvSpPr>
        <p:spPr/>
        <p:txBody>
          <a:bodyPr/>
          <a:lstStyle/>
          <a:p>
            <a:r>
              <a:rPr lang="en-US" b="1" dirty="0">
                <a:solidFill>
                  <a:srgbClr val="7030A0"/>
                </a:solidFill>
                <a:latin typeface="Constantia" panose="02030602050306030303" pitchFamily="18" charset="0"/>
              </a:rPr>
              <a:t>REFUNDS</a:t>
            </a:r>
          </a:p>
        </p:txBody>
      </p:sp>
      <p:sp>
        <p:nvSpPr>
          <p:cNvPr id="3" name="Content Placeholder 2">
            <a:extLst>
              <a:ext uri="{FF2B5EF4-FFF2-40B4-BE49-F238E27FC236}">
                <a16:creationId xmlns:a16="http://schemas.microsoft.com/office/drawing/2014/main" id="{293D56A4-30AD-1027-84FD-B9C89077D3D1}"/>
              </a:ext>
            </a:extLst>
          </p:cNvPr>
          <p:cNvSpPr>
            <a:spLocks noGrp="1"/>
          </p:cNvSpPr>
          <p:nvPr>
            <p:ph idx="1"/>
          </p:nvPr>
        </p:nvSpPr>
        <p:spPr/>
        <p:txBody>
          <a:bodyPr>
            <a:normAutofit/>
          </a:bodyPr>
          <a:lstStyle/>
          <a:p>
            <a:pPr>
              <a:buFont typeface="Courier New" panose="02070309020205020404" pitchFamily="49" charset="0"/>
              <a:buChar char="o"/>
            </a:pPr>
            <a:r>
              <a:rPr lang="en-US" dirty="0">
                <a:solidFill>
                  <a:schemeClr val="accent2"/>
                </a:solidFill>
                <a:latin typeface="Constantia" panose="02030602050306030303" pitchFamily="18" charset="0"/>
              </a:rPr>
              <a:t> </a:t>
            </a:r>
            <a:r>
              <a:rPr lang="en-US" dirty="0">
                <a:latin typeface="Constantia" panose="02030602050306030303" pitchFamily="18" charset="0"/>
              </a:rPr>
              <a:t>Grants, Institutional Scholarships, TOPS, Go Grant</a:t>
            </a:r>
          </a:p>
          <a:p>
            <a:pPr lvl="1">
              <a:buFont typeface="Courier New" panose="02070309020205020404" pitchFamily="49" charset="0"/>
              <a:buChar char="o"/>
            </a:pPr>
            <a:r>
              <a:rPr lang="en-US" dirty="0">
                <a:latin typeface="Constantia" panose="02030602050306030303" pitchFamily="18" charset="0"/>
              </a:rPr>
              <a:t>Funds will be accepted on students account at the beginning of the semester and will disburse  after the drop/add period of each semester.</a:t>
            </a:r>
          </a:p>
          <a:p>
            <a:pPr>
              <a:buFont typeface="Courier New" panose="02070309020205020404" pitchFamily="49" charset="0"/>
              <a:buChar char="o"/>
            </a:pPr>
            <a:r>
              <a:rPr lang="en-US" dirty="0">
                <a:solidFill>
                  <a:schemeClr val="accent2"/>
                </a:solidFill>
                <a:latin typeface="Constantia" panose="02030602050306030303" pitchFamily="18" charset="0"/>
              </a:rPr>
              <a:t> </a:t>
            </a:r>
            <a:r>
              <a:rPr lang="en-US" dirty="0">
                <a:latin typeface="Constantia" panose="02030602050306030303" pitchFamily="18" charset="0"/>
              </a:rPr>
              <a:t>Third Party </a:t>
            </a:r>
          </a:p>
          <a:p>
            <a:pPr lvl="1">
              <a:buFont typeface="Courier New" panose="02070309020205020404" pitchFamily="49" charset="0"/>
              <a:buChar char="o"/>
            </a:pPr>
            <a:r>
              <a:rPr lang="en-US" b="1" dirty="0">
                <a:solidFill>
                  <a:schemeClr val="accent2"/>
                </a:solidFill>
                <a:latin typeface="Constantia" panose="02030602050306030303" pitchFamily="18" charset="0"/>
              </a:rPr>
              <a:t> </a:t>
            </a:r>
            <a:r>
              <a:rPr lang="en-US" b="1" dirty="0">
                <a:latin typeface="Constantia" panose="02030602050306030303" pitchFamily="18" charset="0"/>
              </a:rPr>
              <a:t>Applied to student account after payment is received from billed invoice</a:t>
            </a:r>
            <a:r>
              <a:rPr lang="en-US" b="1" dirty="0">
                <a:solidFill>
                  <a:schemeClr val="accent2"/>
                </a:solidFill>
                <a:latin typeface="Constantia" panose="02030602050306030303" pitchFamily="18" charset="0"/>
              </a:rPr>
              <a:t>        </a:t>
            </a:r>
          </a:p>
          <a:p>
            <a:pPr marL="201168" lvl="1" indent="0">
              <a:buNone/>
            </a:pPr>
            <a:r>
              <a:rPr lang="en-US" b="1" dirty="0">
                <a:latin typeface="Constantia" panose="02030602050306030303" pitchFamily="18" charset="0"/>
              </a:rPr>
              <a:t>Student Loans</a:t>
            </a:r>
          </a:p>
          <a:p>
            <a:pPr lvl="1">
              <a:buFont typeface="Courier New" panose="02070309020205020404" pitchFamily="49" charset="0"/>
              <a:buChar char="o"/>
            </a:pPr>
            <a:r>
              <a:rPr lang="en-US" dirty="0">
                <a:solidFill>
                  <a:schemeClr val="accent2"/>
                </a:solidFill>
                <a:latin typeface="Constantia" panose="02030602050306030303" pitchFamily="18" charset="0"/>
              </a:rPr>
              <a:t> </a:t>
            </a:r>
            <a:r>
              <a:rPr lang="en-US" dirty="0">
                <a:latin typeface="Constantia" panose="02030602050306030303" pitchFamily="18" charset="0"/>
              </a:rPr>
              <a:t>Loans will not disburse to student accounts until it has been accepted and all loan requirements have been completed (</a:t>
            </a:r>
            <a:r>
              <a:rPr lang="en-US" b="1" dirty="0">
                <a:latin typeface="Constantia" panose="02030602050306030303" pitchFamily="18" charset="0"/>
              </a:rPr>
              <a:t>MPN and Entrance Counseling</a:t>
            </a:r>
            <a:r>
              <a:rPr lang="en-US" dirty="0">
                <a:latin typeface="Constantia" panose="02030602050306030303" pitchFamily="18" charset="0"/>
              </a:rPr>
              <a:t>)</a:t>
            </a:r>
          </a:p>
          <a:p>
            <a:pPr>
              <a:buFont typeface="Courier New" panose="02070309020205020404" pitchFamily="49" charset="0"/>
              <a:buChar char="o"/>
            </a:pPr>
            <a:r>
              <a:rPr lang="en-US" dirty="0">
                <a:latin typeface="Constantia" panose="02030602050306030303" pitchFamily="18" charset="0"/>
              </a:rPr>
              <a:t>Direct Deposit is available for refund disbursement (</a:t>
            </a:r>
            <a:r>
              <a:rPr lang="en-US" b="1" dirty="0">
                <a:latin typeface="Constantia" panose="02030602050306030303" pitchFamily="18" charset="0"/>
              </a:rPr>
              <a:t>Student Accounting</a:t>
            </a:r>
            <a:r>
              <a:rPr lang="en-US" dirty="0">
                <a:latin typeface="Constantia" panose="02030602050306030303" pitchFamily="18" charset="0"/>
              </a:rPr>
              <a:t>)</a:t>
            </a:r>
          </a:p>
        </p:txBody>
      </p:sp>
    </p:spTree>
    <p:extLst>
      <p:ext uri="{BB962C8B-B14F-4D97-AF65-F5344CB8AC3E}">
        <p14:creationId xmlns:p14="http://schemas.microsoft.com/office/powerpoint/2010/main" val="3782691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3653B-73D6-3935-7D2E-9F5234895C8C}"/>
              </a:ext>
            </a:extLst>
          </p:cNvPr>
          <p:cNvSpPr>
            <a:spLocks noGrp="1"/>
          </p:cNvSpPr>
          <p:nvPr>
            <p:ph type="title"/>
          </p:nvPr>
        </p:nvSpPr>
        <p:spPr/>
        <p:txBody>
          <a:bodyPr/>
          <a:lstStyle/>
          <a:p>
            <a:r>
              <a:rPr lang="en-US" b="1" dirty="0">
                <a:solidFill>
                  <a:srgbClr val="7030A0"/>
                </a:solidFill>
                <a:latin typeface="Constantia" panose="02030602050306030303" pitchFamily="18" charset="0"/>
              </a:rPr>
              <a:t>Intent to Attend </a:t>
            </a:r>
          </a:p>
        </p:txBody>
      </p:sp>
      <p:sp>
        <p:nvSpPr>
          <p:cNvPr id="3" name="Content Placeholder 2">
            <a:extLst>
              <a:ext uri="{FF2B5EF4-FFF2-40B4-BE49-F238E27FC236}">
                <a16:creationId xmlns:a16="http://schemas.microsoft.com/office/drawing/2014/main" id="{293D56A4-30AD-1027-84FD-B9C89077D3D1}"/>
              </a:ext>
            </a:extLst>
          </p:cNvPr>
          <p:cNvSpPr>
            <a:spLocks noGrp="1"/>
          </p:cNvSpPr>
          <p:nvPr>
            <p:ph idx="1"/>
          </p:nvPr>
        </p:nvSpPr>
        <p:spPr>
          <a:xfrm>
            <a:off x="1097280" y="1845734"/>
            <a:ext cx="10058400" cy="4023360"/>
          </a:xfrm>
        </p:spPr>
        <p:txBody>
          <a:bodyPr>
            <a:normAutofit/>
          </a:bodyPr>
          <a:lstStyle/>
          <a:p>
            <a:pPr lvl="1">
              <a:buFont typeface="Courier New" panose="02070309020205020404" pitchFamily="49" charset="0"/>
              <a:buChar char="o"/>
            </a:pPr>
            <a:r>
              <a:rPr lang="en-US" sz="2400" dirty="0">
                <a:solidFill>
                  <a:schemeClr val="tx1"/>
                </a:solidFill>
                <a:latin typeface="Constantia" panose="02030602050306030303" pitchFamily="18" charset="0"/>
              </a:rPr>
              <a:t>The Intent to Attend will be available during the first 7 days of class</a:t>
            </a:r>
          </a:p>
          <a:p>
            <a:pPr lvl="1">
              <a:buFont typeface="Courier New" panose="02070309020205020404" pitchFamily="49" charset="0"/>
              <a:buChar char="o"/>
            </a:pPr>
            <a:r>
              <a:rPr lang="en-US" sz="2400" dirty="0">
                <a:solidFill>
                  <a:schemeClr val="tx1"/>
                </a:solidFill>
                <a:latin typeface="Constantia" panose="02030602050306030303" pitchFamily="18" charset="0"/>
              </a:rPr>
              <a:t>Aid will not disburse to a students account until the student has verified that they will be attending their courses </a:t>
            </a:r>
          </a:p>
          <a:p>
            <a:pPr lvl="1">
              <a:buFont typeface="Courier New" panose="02070309020205020404" pitchFamily="49" charset="0"/>
              <a:buChar char="o"/>
            </a:pPr>
            <a:r>
              <a:rPr lang="en-US" sz="2400" dirty="0">
                <a:solidFill>
                  <a:schemeClr val="tx1"/>
                </a:solidFill>
                <a:latin typeface="Constantia" panose="02030602050306030303" pitchFamily="18" charset="0"/>
              </a:rPr>
              <a:t>Students who have not completed the intent to attend within the first 7 days of class will have their courses cancelled thereafter </a:t>
            </a:r>
          </a:p>
          <a:p>
            <a:pPr lvl="1">
              <a:buFont typeface="Courier New" panose="02070309020205020404" pitchFamily="49" charset="0"/>
              <a:buChar char="o"/>
            </a:pPr>
            <a:r>
              <a:rPr lang="en-US" sz="2400" dirty="0">
                <a:solidFill>
                  <a:schemeClr val="tx1"/>
                </a:solidFill>
                <a:latin typeface="Constantia" panose="02030602050306030303" pitchFamily="18" charset="0"/>
              </a:rPr>
              <a:t>Students who do not have enough aid to cover their total balance will be required to complete a promissory agreement with NSU during the Intent to Attend process.  </a:t>
            </a:r>
          </a:p>
          <a:p>
            <a:pPr marL="201168" lvl="1" indent="0">
              <a:buNone/>
            </a:pPr>
            <a:endParaRPr lang="en-US" dirty="0">
              <a:latin typeface="Constantia" panose="02030602050306030303" pitchFamily="18" charset="0"/>
            </a:endParaRPr>
          </a:p>
        </p:txBody>
      </p:sp>
    </p:spTree>
    <p:extLst>
      <p:ext uri="{BB962C8B-B14F-4D97-AF65-F5344CB8AC3E}">
        <p14:creationId xmlns:p14="http://schemas.microsoft.com/office/powerpoint/2010/main" val="2182319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D4F18-CAB4-9258-A6C1-ED34DA01E387}"/>
              </a:ext>
            </a:extLst>
          </p:cNvPr>
          <p:cNvSpPr>
            <a:spLocks noGrp="1"/>
          </p:cNvSpPr>
          <p:nvPr>
            <p:ph type="title"/>
          </p:nvPr>
        </p:nvSpPr>
        <p:spPr/>
        <p:txBody>
          <a:bodyPr/>
          <a:lstStyle/>
          <a:p>
            <a:r>
              <a:rPr lang="en-US" b="1" dirty="0">
                <a:solidFill>
                  <a:srgbClr val="7030A0"/>
                </a:solidFill>
                <a:latin typeface="Constantia" panose="02030602050306030303" pitchFamily="18" charset="0"/>
              </a:rPr>
              <a:t>Important Reminders</a:t>
            </a:r>
          </a:p>
        </p:txBody>
      </p:sp>
      <p:sp>
        <p:nvSpPr>
          <p:cNvPr id="3" name="Content Placeholder 2">
            <a:extLst>
              <a:ext uri="{FF2B5EF4-FFF2-40B4-BE49-F238E27FC236}">
                <a16:creationId xmlns:a16="http://schemas.microsoft.com/office/drawing/2014/main" id="{D8F3759F-4DE4-4ED5-39FF-2591C07F8028}"/>
              </a:ext>
            </a:extLst>
          </p:cNvPr>
          <p:cNvSpPr>
            <a:spLocks noGrp="1"/>
          </p:cNvSpPr>
          <p:nvPr>
            <p:ph idx="1"/>
          </p:nvPr>
        </p:nvSpPr>
        <p:spPr/>
        <p:txBody>
          <a:bodyPr/>
          <a:lstStyle/>
          <a:p>
            <a:pPr>
              <a:buFont typeface="Courier New" panose="02070309020205020404" pitchFamily="49" charset="0"/>
              <a:buChar char="o"/>
            </a:pPr>
            <a:r>
              <a:rPr lang="en-US" dirty="0">
                <a:latin typeface="Constantia" panose="02030602050306030303" pitchFamily="18" charset="0"/>
              </a:rPr>
              <a:t>Apply early  and apply every year (May 1</a:t>
            </a:r>
            <a:r>
              <a:rPr lang="en-US" baseline="30000" dirty="0">
                <a:latin typeface="Constantia" panose="02030602050306030303" pitchFamily="18" charset="0"/>
              </a:rPr>
              <a:t>st</a:t>
            </a:r>
            <a:r>
              <a:rPr lang="en-US" dirty="0">
                <a:latin typeface="Constantia" panose="02030602050306030303" pitchFamily="18" charset="0"/>
              </a:rPr>
              <a:t> is our priority deadline)</a:t>
            </a:r>
          </a:p>
          <a:p>
            <a:pPr>
              <a:buFont typeface="Courier New" panose="02070309020205020404" pitchFamily="49" charset="0"/>
              <a:buChar char="o"/>
            </a:pPr>
            <a:r>
              <a:rPr lang="en-US" dirty="0">
                <a:latin typeface="Constantia" panose="02030602050306030303" pitchFamily="18" charset="0"/>
              </a:rPr>
              <a:t>Book Allowances (available for students who have aid that exceeds their account balance)</a:t>
            </a:r>
          </a:p>
          <a:p>
            <a:pPr>
              <a:buFont typeface="Courier New" panose="02070309020205020404" pitchFamily="49" charset="0"/>
              <a:buChar char="o"/>
            </a:pPr>
            <a:r>
              <a:rPr lang="en-US" dirty="0">
                <a:latin typeface="Constantia" panose="02030602050306030303" pitchFamily="18" charset="0"/>
              </a:rPr>
              <a:t>Maintain Academic Progress</a:t>
            </a:r>
          </a:p>
          <a:p>
            <a:pPr>
              <a:buFont typeface="Courier New" panose="02070309020205020404" pitchFamily="49" charset="0"/>
              <a:buChar char="o"/>
            </a:pPr>
            <a:r>
              <a:rPr lang="en-US" dirty="0">
                <a:latin typeface="Constantia" panose="02030602050306030303" pitchFamily="18" charset="0"/>
              </a:rPr>
              <a:t>Keep copies of all financial aid paperwork, security codes and passwords in a safe place</a:t>
            </a:r>
          </a:p>
          <a:p>
            <a:pPr>
              <a:buFont typeface="Courier New" panose="02070309020205020404" pitchFamily="49" charset="0"/>
              <a:buChar char="o"/>
            </a:pPr>
            <a:r>
              <a:rPr lang="en-US" dirty="0">
                <a:latin typeface="Constantia" panose="02030602050306030303" pitchFamily="18" charset="0"/>
              </a:rPr>
              <a:t>Borrow conservatively</a:t>
            </a:r>
          </a:p>
          <a:p>
            <a:pPr>
              <a:buFont typeface="Courier New" panose="02070309020205020404" pitchFamily="49" charset="0"/>
              <a:buChar char="o"/>
            </a:pPr>
            <a:r>
              <a:rPr lang="en-US" dirty="0">
                <a:latin typeface="Constantia" panose="02030602050306030303" pitchFamily="18" charset="0"/>
              </a:rPr>
              <a:t>Family Educational Rights and Policy Act (FERPA) form </a:t>
            </a:r>
          </a:p>
          <a:p>
            <a:pPr>
              <a:buFont typeface="Courier New" panose="02070309020205020404" pitchFamily="49" charset="0"/>
              <a:buChar char="o"/>
            </a:pPr>
            <a:r>
              <a:rPr lang="en-US" dirty="0">
                <a:latin typeface="Constantia" panose="02030602050306030303" pitchFamily="18" charset="0"/>
              </a:rPr>
              <a:t>Always ask questions if you are unsure of anything</a:t>
            </a:r>
          </a:p>
        </p:txBody>
      </p:sp>
    </p:spTree>
    <p:extLst>
      <p:ext uri="{BB962C8B-B14F-4D97-AF65-F5344CB8AC3E}">
        <p14:creationId xmlns:p14="http://schemas.microsoft.com/office/powerpoint/2010/main" val="1814352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10C97-2CB1-820B-FACF-BECBFFFE15BE}"/>
              </a:ext>
            </a:extLst>
          </p:cNvPr>
          <p:cNvSpPr>
            <a:spLocks noGrp="1"/>
          </p:cNvSpPr>
          <p:nvPr>
            <p:ph type="title"/>
          </p:nvPr>
        </p:nvSpPr>
        <p:spPr/>
        <p:txBody>
          <a:bodyPr/>
          <a:lstStyle/>
          <a:p>
            <a:pPr algn="ctr"/>
            <a:r>
              <a:rPr lang="en-US" b="1" dirty="0">
                <a:solidFill>
                  <a:srgbClr val="7030A0"/>
                </a:solidFill>
                <a:latin typeface="Constantia" panose="02030602050306030303" pitchFamily="18" charset="0"/>
              </a:rPr>
              <a:t>Financial Aid Contact Information</a:t>
            </a:r>
          </a:p>
        </p:txBody>
      </p:sp>
      <p:sp>
        <p:nvSpPr>
          <p:cNvPr id="3" name="Content Placeholder 2">
            <a:extLst>
              <a:ext uri="{FF2B5EF4-FFF2-40B4-BE49-F238E27FC236}">
                <a16:creationId xmlns:a16="http://schemas.microsoft.com/office/drawing/2014/main" id="{D1E48BDD-313F-E277-B082-42F9F7AFB222}"/>
              </a:ext>
            </a:extLst>
          </p:cNvPr>
          <p:cNvSpPr>
            <a:spLocks noGrp="1"/>
          </p:cNvSpPr>
          <p:nvPr>
            <p:ph idx="1"/>
          </p:nvPr>
        </p:nvSpPr>
        <p:spPr/>
        <p:txBody>
          <a:bodyPr>
            <a:normAutofit/>
          </a:bodyPr>
          <a:lstStyle/>
          <a:p>
            <a:pPr marL="0" indent="0" algn="ctr">
              <a:buNone/>
            </a:pPr>
            <a:r>
              <a:rPr lang="en-US" dirty="0">
                <a:latin typeface="Constantia" panose="02030602050306030303" pitchFamily="18" charset="0"/>
              </a:rPr>
              <a:t>Office of Student Financial Aid</a:t>
            </a:r>
          </a:p>
          <a:p>
            <a:pPr marL="0" indent="0" algn="ctr">
              <a:buNone/>
            </a:pPr>
            <a:r>
              <a:rPr lang="en-US" dirty="0">
                <a:latin typeface="Constantia" panose="02030602050306030303" pitchFamily="18" charset="0"/>
              </a:rPr>
              <a:t>212 Student Services Center</a:t>
            </a:r>
          </a:p>
          <a:p>
            <a:pPr marL="0" indent="0" algn="ctr">
              <a:buNone/>
            </a:pPr>
            <a:r>
              <a:rPr lang="en-US" dirty="0">
                <a:latin typeface="Constantia" panose="02030602050306030303" pitchFamily="18" charset="0"/>
              </a:rPr>
              <a:t>Natchitoches, La 71497</a:t>
            </a:r>
          </a:p>
          <a:p>
            <a:pPr marL="0" indent="0" algn="ctr">
              <a:buNone/>
            </a:pPr>
            <a:r>
              <a:rPr lang="en-US" dirty="0">
                <a:latin typeface="Times New Roman" panose="02020603050405020304" pitchFamily="18" charset="0"/>
                <a:cs typeface="Times New Roman" panose="02020603050405020304" pitchFamily="18" charset="0"/>
              </a:rPr>
              <a:t>318-357-5961 or 1-800-823-3008</a:t>
            </a:r>
          </a:p>
          <a:p>
            <a:pPr marL="0" indent="0" algn="ctr">
              <a:buNone/>
            </a:pPr>
            <a:r>
              <a:rPr lang="en-US" dirty="0">
                <a:latin typeface="Times New Roman" panose="02020603050405020304" pitchFamily="18" charset="0"/>
                <a:cs typeface="Times New Roman" panose="02020603050405020304" pitchFamily="18" charset="0"/>
              </a:rPr>
              <a:t>Fax 318-357-5488</a:t>
            </a:r>
          </a:p>
          <a:p>
            <a:pPr marL="0" indent="0" algn="ctr">
              <a:buNone/>
            </a:pPr>
            <a:endParaRPr lang="en-US" dirty="0"/>
          </a:p>
          <a:p>
            <a:pPr marL="0" indent="0" algn="ctr">
              <a:buNone/>
            </a:pPr>
            <a:r>
              <a:rPr lang="en-US" dirty="0">
                <a:latin typeface="Constantia" panose="02030602050306030303" pitchFamily="18" charset="0"/>
              </a:rPr>
              <a:t>Website: </a:t>
            </a:r>
            <a:r>
              <a:rPr lang="en-US" dirty="0">
                <a:solidFill>
                  <a:srgbClr val="7030A0"/>
                </a:solidFill>
                <a:latin typeface="Constantia" panose="02030602050306030303" pitchFamily="18" charset="0"/>
                <a:hlinkClick r:id="rId2">
                  <a:extLst>
                    <a:ext uri="{A12FA001-AC4F-418D-AE19-62706E023703}">
                      <ahyp:hlinkClr xmlns:ahyp="http://schemas.microsoft.com/office/drawing/2018/hyperlinkcolor" val="tx"/>
                    </a:ext>
                  </a:extLst>
                </a:hlinkClick>
              </a:rPr>
              <a:t>www.nsula.edu/financialaid</a:t>
            </a:r>
            <a:endParaRPr lang="en-US" dirty="0">
              <a:solidFill>
                <a:srgbClr val="7030A0"/>
              </a:solidFill>
              <a:latin typeface="Constantia" panose="02030602050306030303" pitchFamily="18" charset="0"/>
            </a:endParaRPr>
          </a:p>
          <a:p>
            <a:pPr marL="0" indent="0" algn="ctr">
              <a:buNone/>
            </a:pPr>
            <a:endParaRPr lang="en-US" dirty="0">
              <a:latin typeface="Constantia" panose="02030602050306030303" pitchFamily="18" charset="0"/>
            </a:endParaRPr>
          </a:p>
          <a:p>
            <a:pPr marL="0" indent="0" algn="ctr">
              <a:buNone/>
            </a:pPr>
            <a:r>
              <a:rPr lang="en-US" dirty="0">
                <a:latin typeface="Constantia" panose="02030602050306030303" pitchFamily="18" charset="0"/>
              </a:rPr>
              <a:t>Email: </a:t>
            </a:r>
            <a:r>
              <a:rPr lang="en-US" dirty="0">
                <a:solidFill>
                  <a:srgbClr val="7030A0"/>
                </a:solidFill>
                <a:latin typeface="Constantia" panose="02030602050306030303" pitchFamily="18" charset="0"/>
                <a:hlinkClick r:id="rId3">
                  <a:extLst>
                    <a:ext uri="{A12FA001-AC4F-418D-AE19-62706E023703}">
                      <ahyp:hlinkClr xmlns:ahyp="http://schemas.microsoft.com/office/drawing/2018/hyperlinkcolor" val="tx"/>
                    </a:ext>
                  </a:extLst>
                </a:hlinkClick>
              </a:rPr>
              <a:t>nsufinaid@nsula.edu</a:t>
            </a:r>
            <a:r>
              <a:rPr lang="en-US" dirty="0">
                <a:solidFill>
                  <a:srgbClr val="7030A0"/>
                </a:solidFill>
                <a:latin typeface="Constantia" panose="02030602050306030303" pitchFamily="18" charset="0"/>
              </a:rPr>
              <a:t> </a:t>
            </a:r>
          </a:p>
        </p:txBody>
      </p:sp>
    </p:spTree>
    <p:extLst>
      <p:ext uri="{BB962C8B-B14F-4D97-AF65-F5344CB8AC3E}">
        <p14:creationId xmlns:p14="http://schemas.microsoft.com/office/powerpoint/2010/main" val="2561189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C0813-781D-0FD8-7D58-8959D3B4C1D7}"/>
              </a:ext>
            </a:extLst>
          </p:cNvPr>
          <p:cNvSpPr>
            <a:spLocks noGrp="1"/>
          </p:cNvSpPr>
          <p:nvPr>
            <p:ph type="title"/>
          </p:nvPr>
        </p:nvSpPr>
        <p:spPr/>
        <p:txBody>
          <a:bodyPr/>
          <a:lstStyle/>
          <a:p>
            <a:r>
              <a:rPr lang="en-US" b="1" dirty="0">
                <a:solidFill>
                  <a:srgbClr val="7030A0"/>
                </a:solidFill>
                <a:latin typeface="Constantia" panose="02030602050306030303" pitchFamily="18" charset="0"/>
              </a:rPr>
              <a:t>BILLING REMINDERS</a:t>
            </a:r>
          </a:p>
        </p:txBody>
      </p:sp>
      <p:sp>
        <p:nvSpPr>
          <p:cNvPr id="3" name="Content Placeholder 2">
            <a:extLst>
              <a:ext uri="{FF2B5EF4-FFF2-40B4-BE49-F238E27FC236}">
                <a16:creationId xmlns:a16="http://schemas.microsoft.com/office/drawing/2014/main" id="{27843C75-290B-C6E4-227F-DC2E4E0E834D}"/>
              </a:ext>
            </a:extLst>
          </p:cNvPr>
          <p:cNvSpPr>
            <a:spLocks noGrp="1"/>
          </p:cNvSpPr>
          <p:nvPr>
            <p:ph idx="1"/>
          </p:nvPr>
        </p:nvSpPr>
        <p:spPr/>
        <p:txBody>
          <a:bodyPr>
            <a:normAutofit fontScale="92500" lnSpcReduction="20000"/>
          </a:bodyPr>
          <a:lstStyle/>
          <a:p>
            <a:pPr>
              <a:buFont typeface="Courier New" panose="02070309020205020404" pitchFamily="49" charset="0"/>
              <a:buChar char="o"/>
            </a:pPr>
            <a:r>
              <a:rPr lang="en-US" sz="2600" dirty="0">
                <a:latin typeface="Constantia" panose="02030602050306030303" pitchFamily="18" charset="0"/>
              </a:rPr>
              <a:t>A pre-bill is sent approximately one month before the start of the semester</a:t>
            </a:r>
          </a:p>
          <a:p>
            <a:pPr lvl="1">
              <a:buFont typeface="Courier New" panose="02070309020205020404" pitchFamily="49" charset="0"/>
              <a:buChar char="o"/>
            </a:pPr>
            <a:r>
              <a:rPr lang="en-US" sz="2200" dirty="0">
                <a:latin typeface="Constantia" panose="02030602050306030303" pitchFamily="18" charset="0"/>
              </a:rPr>
              <a:t>Notification sent via NSU email, and you can view your bill on </a:t>
            </a:r>
            <a:r>
              <a:rPr lang="en-US" sz="2200" dirty="0" err="1">
                <a:latin typeface="Constantia" panose="02030602050306030303" pitchFamily="18" charset="0"/>
              </a:rPr>
              <a:t>MyNSU</a:t>
            </a:r>
            <a:endParaRPr lang="en-US" sz="2200" dirty="0">
              <a:latin typeface="Constantia" panose="02030602050306030303" pitchFamily="18" charset="0"/>
            </a:endParaRPr>
          </a:p>
          <a:p>
            <a:pPr>
              <a:buFont typeface="Courier New" panose="02070309020205020404" pitchFamily="49" charset="0"/>
              <a:buChar char="o"/>
            </a:pPr>
            <a:r>
              <a:rPr lang="en-US" sz="2600" dirty="0">
                <a:latin typeface="Constantia" panose="02030602050306030303" pitchFamily="18" charset="0"/>
              </a:rPr>
              <a:t>Installment plans are available if student balance is not paid in full by the end of the seventh-class day, there is a:</a:t>
            </a:r>
          </a:p>
          <a:p>
            <a:pPr lvl="1">
              <a:buFont typeface="Courier New" panose="02070309020205020404" pitchFamily="49" charset="0"/>
              <a:buChar char="o"/>
            </a:pPr>
            <a:r>
              <a:rPr lang="en-US" sz="2200" dirty="0">
                <a:latin typeface="Constantia" panose="02030602050306030303" pitchFamily="18" charset="0"/>
              </a:rPr>
              <a:t>$85 installment plan fee, $45 late fees if installments not paid in full</a:t>
            </a:r>
          </a:p>
          <a:p>
            <a:pPr lvl="1">
              <a:buFont typeface="Courier New" panose="02070309020205020404" pitchFamily="49" charset="0"/>
              <a:buChar char="o"/>
            </a:pPr>
            <a:r>
              <a:rPr lang="en-US" sz="2200" dirty="0">
                <a:latin typeface="Constantia" panose="02030602050306030303" pitchFamily="18" charset="0"/>
              </a:rPr>
              <a:t>Balance is split into three portions</a:t>
            </a:r>
          </a:p>
          <a:p>
            <a:pPr>
              <a:buFont typeface="Courier New" panose="02070309020205020404" pitchFamily="49" charset="0"/>
              <a:buChar char="o"/>
            </a:pPr>
            <a:r>
              <a:rPr lang="en-US" sz="2600" dirty="0">
                <a:latin typeface="Constantia" panose="02030602050306030303" pitchFamily="18" charset="0"/>
              </a:rPr>
              <a:t>Check emails and billing summary frequently for any updates and reach out if you have questions</a:t>
            </a:r>
            <a:endParaRPr lang="en-US" dirty="0">
              <a:latin typeface="Constantia" panose="02030602050306030303" pitchFamily="18" charset="0"/>
            </a:endParaRPr>
          </a:p>
          <a:p>
            <a:pPr marL="0" indent="0" algn="ctr">
              <a:buNone/>
            </a:pPr>
            <a:r>
              <a:rPr lang="en-US" b="1" dirty="0"/>
              <a:t>NSU Student Accounting &amp; Cashiering</a:t>
            </a:r>
          </a:p>
          <a:p>
            <a:pPr marL="0" indent="0" algn="ctr">
              <a:buNone/>
            </a:pPr>
            <a:r>
              <a:rPr lang="en-US" dirty="0"/>
              <a:t>Student Services Center, 3</a:t>
            </a:r>
            <a:r>
              <a:rPr lang="en-US" baseline="30000" dirty="0"/>
              <a:t>rd</a:t>
            </a:r>
            <a:r>
              <a:rPr lang="en-US" dirty="0"/>
              <a:t> Floor</a:t>
            </a:r>
          </a:p>
          <a:p>
            <a:pPr marL="0" indent="0" algn="ctr">
              <a:buNone/>
            </a:pPr>
            <a:r>
              <a:rPr lang="en-US" b="1" dirty="0"/>
              <a:t>Phone</a:t>
            </a:r>
            <a:r>
              <a:rPr lang="en-US" dirty="0"/>
              <a:t>: 318-357-5447/</a:t>
            </a:r>
            <a:r>
              <a:rPr lang="en-US" b="1" dirty="0"/>
              <a:t>Email</a:t>
            </a:r>
            <a:r>
              <a:rPr lang="en-US" dirty="0"/>
              <a:t>: studentaccounting@nsula.edu</a:t>
            </a:r>
          </a:p>
          <a:p>
            <a:pPr>
              <a:buFont typeface="Courier New" panose="02070309020205020404" pitchFamily="49" charset="0"/>
              <a:buChar char="o"/>
            </a:pPr>
            <a:endParaRPr lang="en-US" dirty="0"/>
          </a:p>
        </p:txBody>
      </p:sp>
    </p:spTree>
    <p:extLst>
      <p:ext uri="{BB962C8B-B14F-4D97-AF65-F5344CB8AC3E}">
        <p14:creationId xmlns:p14="http://schemas.microsoft.com/office/powerpoint/2010/main" val="1674915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60B88-55A6-3EF8-C8CE-3EBB7528E269}"/>
              </a:ext>
            </a:extLst>
          </p:cNvPr>
          <p:cNvSpPr>
            <a:spLocks noGrp="1"/>
          </p:cNvSpPr>
          <p:nvPr>
            <p:ph type="title"/>
          </p:nvPr>
        </p:nvSpPr>
        <p:spPr/>
        <p:txBody>
          <a:bodyPr/>
          <a:lstStyle/>
          <a:p>
            <a:pPr algn="ctr"/>
            <a:r>
              <a:rPr lang="en-US" b="1" dirty="0">
                <a:solidFill>
                  <a:srgbClr val="7030A0"/>
                </a:solidFill>
                <a:latin typeface="Constantia" panose="02030602050306030303" pitchFamily="18" charset="0"/>
              </a:rPr>
              <a:t>Questions???</a:t>
            </a:r>
          </a:p>
        </p:txBody>
      </p:sp>
      <p:sp>
        <p:nvSpPr>
          <p:cNvPr id="3" name="Content Placeholder 2">
            <a:extLst>
              <a:ext uri="{FF2B5EF4-FFF2-40B4-BE49-F238E27FC236}">
                <a16:creationId xmlns:a16="http://schemas.microsoft.com/office/drawing/2014/main" id="{66CE1024-72ED-BFC9-F1BA-21CB93671BBA}"/>
              </a:ext>
            </a:extLst>
          </p:cNvPr>
          <p:cNvSpPr>
            <a:spLocks noGrp="1"/>
          </p:cNvSpPr>
          <p:nvPr>
            <p:ph idx="1"/>
          </p:nvPr>
        </p:nvSpPr>
        <p:spPr/>
        <p:txBody>
          <a:bodyPr/>
          <a:lstStyle/>
          <a:p>
            <a:pPr marL="0" indent="0" algn="ctr">
              <a:buNone/>
            </a:pPr>
            <a:endParaRPr lang="en-US" dirty="0"/>
          </a:p>
          <a:p>
            <a:pPr algn="ctr"/>
            <a:endParaRPr lang="en-US" dirty="0"/>
          </a:p>
          <a:p>
            <a:pPr algn="ctr"/>
            <a:r>
              <a:rPr lang="en-US" dirty="0">
                <a:solidFill>
                  <a:schemeClr val="tx1"/>
                </a:solidFill>
                <a:latin typeface="Constantia" panose="02030602050306030303" pitchFamily="18" charset="0"/>
              </a:rPr>
              <a:t>*Students can follow their financial aid progress by visiting their MyNSU account.</a:t>
            </a:r>
          </a:p>
          <a:p>
            <a:pPr algn="ctr"/>
            <a:endParaRPr lang="en-US" dirty="0">
              <a:solidFill>
                <a:schemeClr val="tx1"/>
              </a:solidFill>
              <a:latin typeface="Constantia" panose="02030602050306030303" pitchFamily="18" charset="0"/>
            </a:endParaRPr>
          </a:p>
          <a:p>
            <a:pPr algn="ctr"/>
            <a:r>
              <a:rPr lang="en-US" dirty="0">
                <a:solidFill>
                  <a:schemeClr val="tx1"/>
                </a:solidFill>
                <a:latin typeface="Constantia" panose="02030602050306030303" pitchFamily="18" charset="0"/>
              </a:rPr>
              <a:t>*All Financial Aid communications are sent via email to the students.</a:t>
            </a:r>
          </a:p>
        </p:txBody>
      </p:sp>
    </p:spTree>
    <p:extLst>
      <p:ext uri="{BB962C8B-B14F-4D97-AF65-F5344CB8AC3E}">
        <p14:creationId xmlns:p14="http://schemas.microsoft.com/office/powerpoint/2010/main" val="1280679733"/>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6928</TotalTime>
  <Words>1775</Words>
  <Application>Microsoft Office PowerPoint</Application>
  <PresentationFormat>Widescreen</PresentationFormat>
  <Paragraphs>156</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Calibri Light</vt:lpstr>
      <vt:lpstr>Constantia</vt:lpstr>
      <vt:lpstr>Courier New</vt:lpstr>
      <vt:lpstr>Times New Roman</vt:lpstr>
      <vt:lpstr>Wingdings</vt:lpstr>
      <vt:lpstr>Retrospect</vt:lpstr>
      <vt:lpstr>               Financial Aid Overview</vt:lpstr>
      <vt:lpstr>FAFSA PROCESS </vt:lpstr>
      <vt:lpstr>ADDITIONAL REQUIREMENTS NEEDED FOR AID</vt:lpstr>
      <vt:lpstr>Tax Year Information</vt:lpstr>
      <vt:lpstr>Awarding Process</vt:lpstr>
      <vt:lpstr>Awarding – Need Based</vt:lpstr>
      <vt:lpstr>AWARDING – NON-NEED BASED</vt:lpstr>
      <vt:lpstr>Additional Funding Opportunities Links are available within MyNSU and the Financial Aid website</vt:lpstr>
      <vt:lpstr>DISBURSEMENT</vt:lpstr>
      <vt:lpstr>DISBURSEMENT</vt:lpstr>
      <vt:lpstr>WITHDRAWALS</vt:lpstr>
      <vt:lpstr>ACADEMIC PROGRESS FOR SCHOLARSHIPS</vt:lpstr>
      <vt:lpstr>ACADEMIC PROGRESS FOR FEDERAL AID</vt:lpstr>
      <vt:lpstr>REFUNDS</vt:lpstr>
      <vt:lpstr>Intent to Attend </vt:lpstr>
      <vt:lpstr>Important Reminders</vt:lpstr>
      <vt:lpstr>Financial Aid Contact Information</vt:lpstr>
      <vt:lpstr>BILLING REMINDERS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Kinshanna Wafer</dc:creator>
  <cp:lastModifiedBy>Lauren P. Jackson - Director of Financial Aid</cp:lastModifiedBy>
  <cp:revision>34</cp:revision>
  <cp:lastPrinted>2023-05-17T21:35:58Z</cp:lastPrinted>
  <dcterms:created xsi:type="dcterms:W3CDTF">2022-05-03T17:39:09Z</dcterms:created>
  <dcterms:modified xsi:type="dcterms:W3CDTF">2024-05-15T13:08:31Z</dcterms:modified>
</cp:coreProperties>
</file>